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6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75" r:id="rId2"/>
    <p:sldId id="422" r:id="rId3"/>
    <p:sldId id="361" r:id="rId4"/>
    <p:sldId id="376" r:id="rId5"/>
    <p:sldId id="412" r:id="rId6"/>
    <p:sldId id="414" r:id="rId7"/>
    <p:sldId id="415" r:id="rId8"/>
    <p:sldId id="419" r:id="rId9"/>
    <p:sldId id="420" r:id="rId10"/>
    <p:sldId id="423" r:id="rId11"/>
    <p:sldId id="413" r:id="rId12"/>
    <p:sldId id="416" r:id="rId13"/>
    <p:sldId id="417" r:id="rId14"/>
    <p:sldId id="418" r:id="rId15"/>
    <p:sldId id="371" r:id="rId16"/>
    <p:sldId id="372" r:id="rId17"/>
    <p:sldId id="409" r:id="rId18"/>
    <p:sldId id="421" r:id="rId19"/>
    <p:sldId id="304" r:id="rId20"/>
    <p:sldId id="404" r:id="rId21"/>
    <p:sldId id="410" r:id="rId22"/>
    <p:sldId id="406" r:id="rId23"/>
    <p:sldId id="401" r:id="rId24"/>
    <p:sldId id="400" r:id="rId25"/>
    <p:sldId id="398" r:id="rId26"/>
    <p:sldId id="424" r:id="rId27"/>
    <p:sldId id="425" r:id="rId28"/>
    <p:sldId id="426" r:id="rId2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CC99"/>
    <a:srgbClr val="5A7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74" autoAdjust="0"/>
  </p:normalViewPr>
  <p:slideViewPr>
    <p:cSldViewPr>
      <p:cViewPr varScale="1">
        <p:scale>
          <a:sx n="81" d="100"/>
          <a:sy n="81" d="100"/>
        </p:scale>
        <p:origin x="90" y="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050">
            <a:extLst>
              <a:ext uri="{FF2B5EF4-FFF2-40B4-BE49-F238E27FC236}">
                <a16:creationId xmlns:a16="http://schemas.microsoft.com/office/drawing/2014/main" id="{4B7EDD77-215F-B247-94C5-4A1D7C86319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5" name="Rectangle 2051">
            <a:extLst>
              <a:ext uri="{FF2B5EF4-FFF2-40B4-BE49-F238E27FC236}">
                <a16:creationId xmlns:a16="http://schemas.microsoft.com/office/drawing/2014/main" id="{6DD7A9FE-4B65-1F46-85BA-C5C04BE6748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2052">
            <a:extLst>
              <a:ext uri="{FF2B5EF4-FFF2-40B4-BE49-F238E27FC236}">
                <a16:creationId xmlns:a16="http://schemas.microsoft.com/office/drawing/2014/main" id="{8EBB4931-2769-BE42-98BC-4085BB0523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7" name="Rectangle 2053">
            <a:extLst>
              <a:ext uri="{FF2B5EF4-FFF2-40B4-BE49-F238E27FC236}">
                <a16:creationId xmlns:a16="http://schemas.microsoft.com/office/drawing/2014/main" id="{A28B438F-6EB6-724D-B28A-7E78410CBE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9878" name="Rectangle 2054">
            <a:extLst>
              <a:ext uri="{FF2B5EF4-FFF2-40B4-BE49-F238E27FC236}">
                <a16:creationId xmlns:a16="http://schemas.microsoft.com/office/drawing/2014/main" id="{2FAFF056-0DA5-0E4E-BE56-6836D6FB51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879" name="Rectangle 2055">
            <a:extLst>
              <a:ext uri="{FF2B5EF4-FFF2-40B4-BE49-F238E27FC236}">
                <a16:creationId xmlns:a16="http://schemas.microsoft.com/office/drawing/2014/main" id="{05EB53C4-F3DC-494B-A3BF-A4F14E553B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0B6C9B1-B522-A54C-B129-78DEC6D731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3BF020-B734-8C43-BFAF-2EC901AA64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A98CB13-AD9E-DF44-8C06-A1FDF7CE57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35B9A70-C685-2942-9511-2529DC4A98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773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EBE45D-6637-0347-9B39-68FAF9C27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D354D4B-3CE0-1845-8521-A92922D70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4E9A99B-2FE8-BF49-81F2-03639054E8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61DE8F6-DCA8-E748-A1D9-406E43C241C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1BBC7BA-F93A-7E44-9674-6A37B895C3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46C7BBB-6630-E744-B6D8-552DB86D33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内容">
            <a:extLst>
              <a:ext uri="{FF2B5EF4-FFF2-40B4-BE49-F238E27FC236}">
                <a16:creationId xmlns:a16="http://schemas.microsoft.com/office/drawing/2014/main" id="{52C0443E-9F6C-3A43-BDDC-A15A3FE9B5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>
            <a:extLst>
              <a:ext uri="{FF2B5EF4-FFF2-40B4-BE49-F238E27FC236}">
                <a16:creationId xmlns:a16="http://schemas.microsoft.com/office/drawing/2014/main" id="{31C61B06-8B78-F143-BFD0-E52C02B438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20343" y="6437416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b="1" dirty="0">
                <a:solidFill>
                  <a:srgbClr val="FFFF00"/>
                </a:solidFill>
                <a:ea typeface="楷体_GB2312" pitchFamily="49" charset="-122"/>
              </a:rPr>
              <a:t>第一章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image" Target="../media/image41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10.png"/><Relationship Id="rId4" Type="http://schemas.openxmlformats.org/officeDocument/2006/relationships/image" Target="../media/image5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1.png"/><Relationship Id="rId10" Type="http://schemas.openxmlformats.org/officeDocument/2006/relationships/image" Target="../media/image23.png"/><Relationship Id="rId4" Type="http://schemas.openxmlformats.org/officeDocument/2006/relationships/image" Target="../media/image171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4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5" Type="http://schemas.openxmlformats.org/officeDocument/2006/relationships/image" Target="../media/image11.emf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980A3527-941C-9E4A-A6DD-F647F1BA9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6632"/>
            <a:ext cx="4698722" cy="5847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内容回顾：有心力（一）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EFB12-0C95-514A-AFBF-A2215D3D3A4F}"/>
                  </a:ext>
                </a:extLst>
              </p:cNvPr>
              <p:cNvSpPr txBox="1"/>
              <p:nvPr/>
            </p:nvSpPr>
            <p:spPr>
              <a:xfrm>
                <a:off x="179512" y="764704"/>
                <a:ext cx="8784976" cy="54545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有心力场质点运动两大特征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Both"/>
                </a:pPr>
                <a:r>
                  <a:rPr lang="zh-CN" altLang="en-US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角动量守恒：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𝐽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𝑘</m:t>
                        </m:r>
                      </m:e>
                    </m:acc>
                  </m:oMath>
                </a14:m>
                <a:endParaRPr lang="en-US" altLang="zh-CN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Both"/>
                </a:pPr>
                <a:r>
                  <a:rPr lang="zh-CN" altLang="en-US" dirty="0">
                    <a:solidFill>
                      <a:srgbClr val="0432FF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机械能守恒：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𝑇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𝐶</m:t>
                    </m:r>
                  </m:oMath>
                </a14:m>
                <a:endParaRPr lang="en-US" altLang="zh-CN" b="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轨道微分方程：比耐公式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𝑢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万有引力场中轨道方程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𝑟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𝑝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1+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  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圆锥</m:t>
                          </m:r>
                          <m:r>
                            <a:rPr lang="zh-CN" alt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曲线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上式中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𝑝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,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𝑒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1+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𝐸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𝑚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SimHei" panose="02010609060101010101" pitchFamily="49" charset="-122"/>
                                      </a:rPr>
                                      <m:t>h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SimHei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SimHei" panose="02010609060101010101" pitchFamily="49" charset="-122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SimHei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b="0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下面讨论不同于比耐公式的第二种处理有心力问题的方法</a:t>
                </a:r>
                <a:endParaRPr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EFB12-0C95-514A-AFBF-A2215D3D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64704"/>
                <a:ext cx="8784976" cy="5454570"/>
              </a:xfrm>
              <a:prstGeom prst="rect">
                <a:avLst/>
              </a:prstGeom>
              <a:blipFill>
                <a:blip r:embed="rId2"/>
                <a:stretch>
                  <a:fillRect l="-1040" b="-1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EDA4F2-60B3-4E42-978F-F5DAAE148203}"/>
                  </a:ext>
                </a:extLst>
              </p:cNvPr>
              <p:cNvSpPr/>
              <p:nvPr/>
            </p:nvSpPr>
            <p:spPr>
              <a:xfrm>
                <a:off x="5580112" y="1484784"/>
                <a:ext cx="1360629" cy="47878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h</m:t>
                      </m:r>
                      <m:r>
                        <a:rPr lang="en-US" altLang="zh-CN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EDA4F2-60B3-4E42-978F-F5DAAE148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484784"/>
                <a:ext cx="1360629" cy="478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4C7999-D653-4A33-B7CC-B6A5AA59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74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4E7E495-672A-4F6F-B72E-949C798ABF7B}"/>
                  </a:ext>
                </a:extLst>
              </p:cNvPr>
              <p:cNvSpPr/>
              <p:nvPr/>
            </p:nvSpPr>
            <p:spPr>
              <a:xfrm>
                <a:off x="107504" y="116632"/>
                <a:ext cx="8928992" cy="57539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5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：考察立方反比引力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作用下，圆形轨道的稳定性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解答：根据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，易得势能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，有效势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𝑐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圆形轨道，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𝑐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⟹  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𝐽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𝑚𝑐</m:t>
                        </m:r>
                      </m:e>
                    </m:rad>
                  </m:oMath>
                </a14:m>
                <a:endParaRPr lang="en-US" altLang="zh-CN" b="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若给质点一个径向冲量，使得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i="0" dirty="0">
                    <a:solidFill>
                      <a:schemeClr val="tx1"/>
                    </a:solidFill>
                    <a:latin typeface="+mj-lt"/>
                    <a:ea typeface="黑体" panose="02010609060101010101" pitchFamily="49" charset="-122"/>
                  </a:rPr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，同时横向速度不影响，故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𝐽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不变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，有效势能保持为</a:t>
                </a:r>
                <a:r>
                  <a:rPr lang="en-US" altLang="zh-CN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</a:t>
                </a:r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，故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      ⟹    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𝑡</m:t>
                      </m:r>
                    </m:oMath>
                  </m:oMathPara>
                </a14:m>
                <a:endParaRPr lang="en-US" altLang="zh-CN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质点矢径将不受控制地匀速地无限增大，或穿过力心后再无限增大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4E7E495-672A-4F6F-B72E-949C798AB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6632"/>
                <a:ext cx="8928992" cy="5753947"/>
              </a:xfrm>
              <a:prstGeom prst="rect">
                <a:avLst/>
              </a:prstGeom>
              <a:blipFill>
                <a:blip r:embed="rId2"/>
                <a:stretch>
                  <a:fillRect l="-1093" b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FC9083-1844-4CAF-9D83-29B0E282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069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7B8AB01-7FF3-4EBA-A8D9-431B01B1D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"/>
            <a:ext cx="2971056" cy="523220"/>
          </a:xfrm>
          <a:prstGeom prst="rect">
            <a:avLst/>
          </a:prstGeom>
          <a:solidFill>
            <a:srgbClr val="990033"/>
          </a:solidFill>
          <a:ln w="9525">
            <a:solidFill>
              <a:srgbClr val="FF3399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ea typeface="黑体" panose="02010609060101010101" pitchFamily="49" charset="-122"/>
              </a:rPr>
              <a:t>七</a:t>
            </a:r>
            <a:r>
              <a:rPr lang="en-US" altLang="zh-CN" sz="2800" dirty="0">
                <a:solidFill>
                  <a:srgbClr val="FFFFFF"/>
                </a:solidFill>
                <a:ea typeface="黑体" panose="02010609060101010101" pitchFamily="49" charset="-122"/>
              </a:rPr>
              <a:t>.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 轨道微分方程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C82EA9D-46FF-4A85-8B42-22A018692F9D}"/>
                  </a:ext>
                </a:extLst>
              </p:cNvPr>
              <p:cNvSpPr/>
              <p:nvPr/>
            </p:nvSpPr>
            <p:spPr>
              <a:xfrm>
                <a:off x="325429" y="1053149"/>
                <a:ext cx="3042756" cy="5395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C82EA9D-46FF-4A85-8B42-22A018692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29" y="1053149"/>
                <a:ext cx="3042756" cy="5395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688BB0D-F8C2-4C82-BC76-AC45DD2292B4}"/>
                  </a:ext>
                </a:extLst>
              </p:cNvPr>
              <p:cNvSpPr/>
              <p:nvPr/>
            </p:nvSpPr>
            <p:spPr>
              <a:xfrm>
                <a:off x="304800" y="1772816"/>
                <a:ext cx="3552831" cy="7838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⟹   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688BB0D-F8C2-4C82-BC76-AC45DD229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772816"/>
                <a:ext cx="3552831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4EB83CB-01D8-4F1F-B1BE-51AC7F083107}"/>
                  </a:ext>
                </a:extLst>
              </p:cNvPr>
              <p:cNvSpPr/>
              <p:nvPr/>
            </p:nvSpPr>
            <p:spPr>
              <a:xfrm>
                <a:off x="5156415" y="1269473"/>
                <a:ext cx="3662156" cy="104605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4EB83CB-01D8-4F1F-B1BE-51AC7F083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15" y="1269473"/>
                <a:ext cx="3662156" cy="1046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E1605BCC-04BB-41A9-8EA2-27CDE37B1016}"/>
              </a:ext>
            </a:extLst>
          </p:cNvPr>
          <p:cNvSpPr/>
          <p:nvPr/>
        </p:nvSpPr>
        <p:spPr bwMode="auto">
          <a:xfrm>
            <a:off x="3944249" y="1124744"/>
            <a:ext cx="288032" cy="1296144"/>
          </a:xfrm>
          <a:prstGeom prst="rightBrace">
            <a:avLst>
              <a:gd name="adj1" fmla="val 112500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9AEDC35-06A7-4342-A451-2076BBB0309A}"/>
              </a:ext>
            </a:extLst>
          </p:cNvPr>
          <p:cNvSpPr/>
          <p:nvPr/>
        </p:nvSpPr>
        <p:spPr bwMode="auto">
          <a:xfrm>
            <a:off x="4489285" y="1430740"/>
            <a:ext cx="417438" cy="68415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5852E5-9575-43F6-B4E0-49159C0B8398}"/>
                  </a:ext>
                </a:extLst>
              </p:cNvPr>
              <p:cNvSpPr/>
              <p:nvPr/>
            </p:nvSpPr>
            <p:spPr>
              <a:xfrm>
                <a:off x="2123728" y="2736716"/>
                <a:ext cx="3609513" cy="988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5852E5-9575-43F6-B4E0-49159C0B8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736716"/>
                <a:ext cx="3609513" cy="988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69E5BE3-FB24-476F-80F8-E69C64086AE3}"/>
              </a:ext>
            </a:extLst>
          </p:cNvPr>
          <p:cNvSpPr/>
          <p:nvPr/>
        </p:nvSpPr>
        <p:spPr>
          <a:xfrm>
            <a:off x="6588224" y="2975802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轨道方程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6CD720D-39C8-4201-853E-862540E49BC4}"/>
                  </a:ext>
                </a:extLst>
              </p:cNvPr>
              <p:cNvSpPr/>
              <p:nvPr/>
            </p:nvSpPr>
            <p:spPr>
              <a:xfrm>
                <a:off x="273307" y="3897342"/>
                <a:ext cx="8751178" cy="255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这是求解质点轨道方程的另外一种做法。代入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形式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𝑈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下面讨论两个例子：</a:t>
                </a:r>
                <a:endPara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）万有引力情形</a:t>
                </a:r>
                <a:r>
                  <a:rPr lang="en-US" altLang="zh-CN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——</a:t>
                </a:r>
                <a:r>
                  <a:rPr lang="zh-CN" altLang="en-US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开普勒问题</a:t>
                </a:r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）势能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∼−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1.1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6CD720D-39C8-4201-853E-862540E49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07" y="3897342"/>
                <a:ext cx="8751178" cy="2553007"/>
              </a:xfrm>
              <a:prstGeom prst="rect">
                <a:avLst/>
              </a:prstGeom>
              <a:blipFill>
                <a:blip r:embed="rId6"/>
                <a:stretch>
                  <a:fillRect l="-1115" t="-2625" b="-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7C0673C-1A52-49B2-BCC4-F8DD22D6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144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FACAB38-469F-4F0C-8445-36F73782FCAC}"/>
                  </a:ext>
                </a:extLst>
              </p:cNvPr>
              <p:cNvSpPr/>
              <p:nvPr/>
            </p:nvSpPr>
            <p:spPr>
              <a:xfrm>
                <a:off x="107504" y="1268760"/>
                <a:ext cx="8690393" cy="39587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利用上述公式求解万有引力场中的质点轨道方程。</a:t>
                </a:r>
                <a:endParaRPr lang="en-US" altLang="zh-CN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万有引力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代入万有引力势函数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𝑈</m:t>
                    </m:r>
                    <m:d>
                      <m:d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den>
                    </m:f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𝜃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𝐸</m:t>
                                      </m:r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𝑘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上式分母中出现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den>
                    </m:f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,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项，分子上也是如此，故可尝试采用坐标变换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𝑢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num>
                      <m:den>
                        <m: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den>
                    </m:f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𝑢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f>
                      <m:fPr>
                        <m:type m:val="lin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kumimoji="1" lang="en-US" altLang="zh-CN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d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，上式变为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𝜃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𝑚𝐸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𝐽</m:t>
                                      </m:r>
                                    </m:den>
                                  </m:f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𝑢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𝑢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𝐴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𝐵𝑢</m:t>
                                  </m:r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上式可以用坐标变换的方式积出来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FACAB38-469F-4F0C-8445-36F73782F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68760"/>
                <a:ext cx="8690393" cy="3958712"/>
              </a:xfrm>
              <a:prstGeom prst="rect">
                <a:avLst/>
              </a:prstGeom>
              <a:blipFill>
                <a:blip r:embed="rId2"/>
                <a:stretch>
                  <a:fillRect l="-1123" t="-1231" b="-1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5D1947-06C5-4F49-916D-4702599E14F1}"/>
                  </a:ext>
                </a:extLst>
              </p:cNvPr>
              <p:cNvSpPr/>
              <p:nvPr/>
            </p:nvSpPr>
            <p:spPr>
              <a:xfrm>
                <a:off x="2843808" y="35069"/>
                <a:ext cx="4037452" cy="10926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𝑈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5D1947-06C5-4F49-916D-4702599E1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5069"/>
                <a:ext cx="4037452" cy="1092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C77F81-8DE6-4005-AE23-91643C62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65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991" name="文本框 7">
                <a:extLst>
                  <a:ext uri="{FF2B5EF4-FFF2-40B4-BE49-F238E27FC236}">
                    <a16:creationId xmlns:a16="http://schemas.microsoft.com/office/drawing/2014/main" id="{013B792F-1FE8-A34C-ABAE-703FB8BD4F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39" y="554848"/>
                <a:ext cx="9080612" cy="55217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d>
                      <m:d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nary>
                      <m:naryPr>
                        <m:subHide m:val="on"/>
                        <m:supHide m:val="on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d</m:t>
                            </m:r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𝑢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𝑚𝐸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432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𝐽</m:t>
                                    </m:r>
                                  </m:den>
                                </m:f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𝑢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nary>
                      <m:naryPr>
                        <m:subHide m:val="on"/>
                        <m:supHide m:val="on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d</m:t>
                            </m:r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𝑢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𝑚𝐸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𝐽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𝑢</m:t>
                                        </m:r>
                                        <m:r>
                                          <a:rPr kumimoji="1" lang="en-US" altLang="zh-CN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+mn-cs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kumimoji="1" lang="en-US" altLang="zh-CN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kumimoji="1" lang="en-US" altLang="zh-CN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kumimoji="1" lang="en-US" altLang="zh-CN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kumimoji="1" lang="en-US" altLang="zh-CN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kumimoji="1" lang="en-US" altLang="zh-CN" sz="20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kumimoji="1" lang="en-US" altLang="zh-CN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+mn-cs"/>
                                              </a:rPr>
                                              <m:t>𝐽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≡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nary>
                      <m:naryPr>
                        <m:subHide m:val="on"/>
                        <m:supHide m:val="on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d</m:t>
                            </m:r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𝑥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Δ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nary>
                      <m:naryPr>
                        <m:subHide m:val="on"/>
                        <m:supHide m:val="on"/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CN" sz="2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1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432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432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+mn-cs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nary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unc>
                      <m:funcPr>
                        <m:ctrlPr>
                          <a:rPr kumimoji="1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arcsin</m:t>
                        </m:r>
                      </m:fName>
                      <m:e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p>
                      </m:e>
                    </m:func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𝐶</m:t>
                    </m:r>
                  </m:oMath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𝐶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要求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=0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对应近日点，即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取极小值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⟺</m:t>
                    </m:r>
                    <m:r>
                      <a:rPr kumimoji="1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𝑢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取极大值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取极大值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lvl="0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（"/>
                          <m:endChr m:val="）"/>
                          <m:ctrlPr>
                            <a:rPr kumimoji="1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0</m:t>
                          </m:r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𝐶</m:t>
                          </m:r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⟹   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𝐶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⟹     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Δ</m:t>
                              </m:r>
                            </m:e>
                          </m:rad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Δ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𝑢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Δ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den>
                          </m:f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从上式易得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𝜃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关系，即轨道方程：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Δ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den>
                          </m:f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  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</m:den>
                      </m:f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Δ</m:t>
                                  </m:r>
                                </m:e>
                              </m:rad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d>
                            <m:d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Δ</m:t>
                                      </m:r>
                                    </m:e>
                                  </m:ra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1991" name="文本框 7">
                <a:extLst>
                  <a:ext uri="{FF2B5EF4-FFF2-40B4-BE49-F238E27FC236}">
                    <a16:creationId xmlns:a16="http://schemas.microsoft.com/office/drawing/2014/main" id="{013B792F-1FE8-A34C-ABAE-703FB8BD4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39" y="554848"/>
                <a:ext cx="9080612" cy="5521768"/>
              </a:xfrm>
              <a:prstGeom prst="rect">
                <a:avLst/>
              </a:prstGeom>
              <a:blipFill>
                <a:blip r:embed="rId2"/>
                <a:stretch>
                  <a:fillRect l="-7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2D156B4-235B-2241-BF11-8FFEEA268C3E}"/>
                  </a:ext>
                </a:extLst>
              </p:cNvPr>
              <p:cNvSpPr/>
              <p:nvPr/>
            </p:nvSpPr>
            <p:spPr>
              <a:xfrm>
                <a:off x="7214469" y="810315"/>
                <a:ext cx="1881092" cy="1394549"/>
              </a:xfrm>
              <a:prstGeom prst="rect">
                <a:avLst/>
              </a:prstGeom>
              <a:ln>
                <a:solidFill>
                  <a:srgbClr val="0432FF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𝑥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𝑢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den>
                    </m:f>
                  </m:oMath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=2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𝑚𝐸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𝐽</m:t>
                            </m:r>
                          </m:e>
                          <m:sup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Δ</m:t>
                            </m:r>
                          </m:e>
                        </m:rad>
                      </m:den>
                    </m:f>
                  </m:oMath>
                </a14:m>
                <a:endParaRPr kumimoji="1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2D156B4-235B-2241-BF11-8FFEEA268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469" y="810315"/>
                <a:ext cx="1881092" cy="1394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743684-7359-4548-BFC3-E17B55A9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16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7">
                <a:extLst>
                  <a:ext uri="{FF2B5EF4-FFF2-40B4-BE49-F238E27FC236}">
                    <a16:creationId xmlns:a16="http://schemas.microsoft.com/office/drawing/2014/main" id="{27FFBA9C-F1DF-5947-821F-AFBC87A0E1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2" y="188640"/>
                <a:ext cx="8856984" cy="59498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d>
                            <m:d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𝛥</m:t>
                                      </m:r>
                                    </m:e>
                                  </m:ra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  <m:func>
                            <m:func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黑体" panose="02010609060101010101" pitchFamily="49" charset="-122"/>
                    <a:cs typeface="+mn-cs"/>
                  </a:rPr>
                  <a:t>根据上页的公式，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𝛥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=2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𝑚𝐸</m:t>
                    </m:r>
                    <m:r>
                      <a:rPr kumimoji="1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1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𝐽</m:t>
                            </m:r>
                          </m:e>
                          <m:sup>
                            <m:r>
                              <a:rPr kumimoji="1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易得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𝑝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𝐽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≡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𝑚h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𝐽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𝐸</m:t>
                              </m:r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(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偏心率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易见 </a:t>
                </a:r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𝐸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&lt;0⟹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&lt;1,  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为</m:t>
                      </m:r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椭圆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方程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𝐸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=0⟹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=1,  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为抛物线方程</m:t>
                      </m:r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𝐸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&gt;0⟹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&gt;1,  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𝑒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cos</m:t>
                          </m:r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为双曲线方程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;  </m:t>
                      </m:r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黑体" panose="02010609060101010101" pitchFamily="49" charset="-122"/>
                  </a:rPr>
                  <a:t>对于非平方反比力，也可以根据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…</m:t>
                        </m:r>
                      </m:e>
                    </m:nary>
                  </m:oMath>
                </a14:m>
                <a:r>
                  <a:rPr kumimoji="1" lang="zh-CN" alt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黑体" panose="02010609060101010101" pitchFamily="49" charset="-122"/>
                    <a:cs typeface="+mn-cs"/>
                  </a:rPr>
                  <a:t>很容易地算出轨道</a:t>
                </a:r>
                <a:endParaRPr kumimoji="1" lang="en-US" altLang="zh-CN" sz="2000" b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7">
                <a:extLst>
                  <a:ext uri="{FF2B5EF4-FFF2-40B4-BE49-F238E27FC236}">
                    <a16:creationId xmlns:a16="http://schemas.microsoft.com/office/drawing/2014/main" id="{27FFBA9C-F1DF-5947-821F-AFBC87A0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88640"/>
                <a:ext cx="8856984" cy="5949899"/>
              </a:xfrm>
              <a:prstGeom prst="rect">
                <a:avLst/>
              </a:prstGeom>
              <a:blipFill>
                <a:blip r:embed="rId2"/>
                <a:stretch>
                  <a:fillRect l="-688" b="-1413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2756B4-241A-4467-BA66-85EE00F3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8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B1CA87-82B1-40EC-82AF-04619380C472}"/>
                  </a:ext>
                </a:extLst>
              </p:cNvPr>
              <p:cNvSpPr/>
              <p:nvPr/>
            </p:nvSpPr>
            <p:spPr>
              <a:xfrm>
                <a:off x="5175242" y="49148"/>
                <a:ext cx="3989387" cy="10926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𝑚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𝑈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B1CA87-82B1-40EC-82AF-04619380C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42" y="49148"/>
                <a:ext cx="3989387" cy="1092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38" name="文本框 1">
                <a:extLst>
                  <a:ext uri="{FF2B5EF4-FFF2-40B4-BE49-F238E27FC236}">
                    <a16:creationId xmlns:a16="http://schemas.microsoft.com/office/drawing/2014/main" id="{46F316A2-C37B-1943-A424-18BD20920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20" y="32782"/>
                <a:ext cx="5167022" cy="6138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𝑈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∼</m:t>
                    </m:r>
                    <m:r>
                      <a:rPr kumimoji="1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kumimoji="1" lang="en-US" altLang="zh-CN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下的轨道方程</a:t>
                </a:r>
              </a:p>
            </p:txBody>
          </p:sp>
        </mc:Choice>
        <mc:Fallback xmlns="">
          <p:sp>
            <p:nvSpPr>
              <p:cNvPr id="39938" name="文本框 1">
                <a:extLst>
                  <a:ext uri="{FF2B5EF4-FFF2-40B4-BE49-F238E27FC236}">
                    <a16:creationId xmlns:a16="http://schemas.microsoft.com/office/drawing/2014/main" id="{46F316A2-C37B-1943-A424-18BD2092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20" y="32782"/>
                <a:ext cx="5167022" cy="613886"/>
              </a:xfrm>
              <a:prstGeom prst="rect">
                <a:avLst/>
              </a:prstGeom>
              <a:blipFill>
                <a:blip r:embed="rId3"/>
                <a:stretch>
                  <a:fillRect l="-1647" b="-3883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39" name="图片 2">
            <a:extLst>
              <a:ext uri="{FF2B5EF4-FFF2-40B4-BE49-F238E27FC236}">
                <a16:creationId xmlns:a16="http://schemas.microsoft.com/office/drawing/2014/main" id="{65FAAC58-1D63-9D47-8715-8BB09F06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663034"/>
            <a:ext cx="2957513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3">
            <a:extLst>
              <a:ext uri="{FF2B5EF4-FFF2-40B4-BE49-F238E27FC236}">
                <a16:creationId xmlns:a16="http://schemas.microsoft.com/office/drawing/2014/main" id="{03AEE3F4-23B0-3744-BB49-49E3BA88B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3500438"/>
            <a:ext cx="304800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6">
            <a:extLst>
              <a:ext uri="{FF2B5EF4-FFF2-40B4-BE49-F238E27FC236}">
                <a16:creationId xmlns:a16="http://schemas.microsoft.com/office/drawing/2014/main" id="{07C88851-A009-E84D-9EFD-EE5EBD587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5" y="3500438"/>
            <a:ext cx="3046413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9A073B53-0B79-4FDB-BF31-BDFF5567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286" y="1892701"/>
            <a:ext cx="1223445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数值解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C90BC7-5AF3-40F6-97BB-4182CE41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34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2" name="文本框 1">
                <a:extLst>
                  <a:ext uri="{FF2B5EF4-FFF2-40B4-BE49-F238E27FC236}">
                    <a16:creationId xmlns:a16="http://schemas.microsoft.com/office/drawing/2014/main" id="{84E6B852-9BE4-AA41-8785-EC89FAACFB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873079"/>
                <a:ext cx="8820472" cy="519635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对于有心力场，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只有在两种情况下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，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有限轨道一定是封闭轨道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(1)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 平方反比力</a:t>
                </a:r>
                <a:r>
                  <a:rPr lang="zh-CN" altLang="en-US" sz="2400" noProof="0" dirty="0">
                    <a:solidFill>
                      <a:srgbClr val="000000"/>
                    </a:solidFill>
                    <a:latin typeface="Times" pitchFamily="2" charset="0"/>
                    <a:ea typeface="黑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(2)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 线性回复力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" pitchFamily="2" charset="0"/>
                    <a:ea typeface="黑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=−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𝑘𝑟</m:t>
                    </m:r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(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阿诺德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《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经典力学中的数学方法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》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§8.D)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 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若轨道不闭合，则它在允许的环形区域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min</m:t>
                        </m:r>
                      </m:sub>
                    </m:sSub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≤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≤</m:t>
                    </m:r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max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 中稠密（环形区域被轨道填满，不存在轨道覆盖不到的的“空洞”）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(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同上，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§16.E)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" pitchFamily="2" charset="0"/>
                    <a:ea typeface="黑体" panose="02010609060101010101" pitchFamily="49" charset="-122"/>
                    <a:cs typeface="+mn-cs"/>
                  </a:rPr>
                  <a:t> 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40962" name="文本框 1">
                <a:extLst>
                  <a:ext uri="{FF2B5EF4-FFF2-40B4-BE49-F238E27FC236}">
                    <a16:creationId xmlns:a16="http://schemas.microsoft.com/office/drawing/2014/main" id="{84E6B852-9BE4-AA41-8785-EC89FAACF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873079"/>
                <a:ext cx="8820472" cy="5196359"/>
              </a:xfrm>
              <a:prstGeom prst="rect">
                <a:avLst/>
              </a:prstGeom>
              <a:blipFill>
                <a:blip r:embed="rId2"/>
                <a:stretch>
                  <a:fillRect l="-1035" r="-552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7" name="文本框 6">
            <a:extLst>
              <a:ext uri="{FF2B5EF4-FFF2-40B4-BE49-F238E27FC236}">
                <a16:creationId xmlns:a16="http://schemas.microsoft.com/office/drawing/2014/main" id="{5F55374D-2E5F-4E46-B7A4-6D8EE9A27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3" y="320078"/>
            <a:ext cx="324036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轨道的封闭性（了解）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E4BFF599-F48D-F64E-8E87-9993F2973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41168"/>
            <a:ext cx="1453635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AA1739-9248-4A87-B15D-74D6F1E4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A4DB76-7160-42C4-BC42-E9656AC2EC8B}"/>
                  </a:ext>
                </a:extLst>
              </p:cNvPr>
              <p:cNvSpPr txBox="1"/>
              <p:nvPr/>
            </p:nvSpPr>
            <p:spPr>
              <a:xfrm>
                <a:off x="179512" y="2060848"/>
                <a:ext cx="8784976" cy="4758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代入比耐公式中，易得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𝜃𝜃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𝜃𝜃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方程解为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𝐴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 ⟹ 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上式中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𝑒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由能量决定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𝑝𝑒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acc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𝑒</m:t>
                                  </m:r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h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𝑒</m:t>
                      </m:r>
                      <m:func>
                        <m:func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fun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 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acc>
                        <m:accPr>
                          <m:chr m:val="̇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h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h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𝑒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𝑚h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A4DB76-7160-42C4-BC42-E9656AC2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060848"/>
                <a:ext cx="8784976" cy="4758995"/>
              </a:xfrm>
              <a:prstGeom prst="rect">
                <a:avLst/>
              </a:prstGeom>
              <a:blipFill>
                <a:blip r:embed="rId2"/>
                <a:stretch>
                  <a:fillRect l="-1040" t="-1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7">
                <a:extLst>
                  <a:ext uri="{FF2B5EF4-FFF2-40B4-BE49-F238E27FC236}">
                    <a16:creationId xmlns:a16="http://schemas.microsoft.com/office/drawing/2014/main" id="{CAA43814-F79C-2348-861B-CFF54A6C6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51" y="113865"/>
                <a:ext cx="6138863" cy="523220"/>
              </a:xfrm>
              <a:prstGeom prst="rect">
                <a:avLst/>
              </a:prstGeom>
              <a:solidFill>
                <a:srgbClr val="990033"/>
              </a:solidFill>
              <a:ln w="9525">
                <a:solidFill>
                  <a:srgbClr val="FF3399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七</a:t>
                </a:r>
                <a:r>
                  <a:rPr lang="en-US" altLang="zh-CN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. </a:t>
                </a:r>
                <a:r>
                  <a:rPr lang="zh-CN" altLang="en-US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平方反比斥力</a:t>
                </a:r>
                <a:r>
                  <a:rPr lang="en-US" altLang="zh-CN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——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2800">
                    <a:solidFill>
                      <a:srgbClr val="FFFFFF"/>
                    </a:solidFill>
                    <a:ea typeface="黑体" panose="02010609060101010101" pitchFamily="49" charset="-122"/>
                  </a:rPr>
                  <a:t>粒子的散射</a:t>
                </a:r>
                <a:endParaRPr lang="zh-CN" altLang="en-US" sz="2800" dirty="0">
                  <a:solidFill>
                    <a:srgbClr val="FFFF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986" name="Rectangle 7">
                <a:extLst>
                  <a:ext uri="{FF2B5EF4-FFF2-40B4-BE49-F238E27FC236}">
                    <a16:creationId xmlns:a16="http://schemas.microsoft.com/office/drawing/2014/main" id="{CAA43814-F79C-2348-861B-CFF54A6C6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151" y="113865"/>
                <a:ext cx="6138863" cy="523220"/>
              </a:xfrm>
              <a:prstGeom prst="rect">
                <a:avLst/>
              </a:prstGeom>
              <a:blipFill>
                <a:blip r:embed="rId3"/>
                <a:stretch>
                  <a:fillRect l="-1982" t="-14773" b="-30682"/>
                </a:stretch>
              </a:blipFill>
              <a:ln w="9525">
                <a:solidFill>
                  <a:srgbClr val="FF3399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0F1700E-58A0-4C9D-AD81-2184AEC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7" y="637084"/>
            <a:ext cx="3839607" cy="1855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9C1239B-3B4B-4C83-9A9F-C92B05E88136}"/>
                  </a:ext>
                </a:extLst>
              </p:cNvPr>
              <p:cNvSpPr txBox="1"/>
              <p:nvPr/>
            </p:nvSpPr>
            <p:spPr>
              <a:xfrm>
                <a:off x="683568" y="836712"/>
                <a:ext cx="3589894" cy="8962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9C1239B-3B4B-4C83-9A9F-C92B05E8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836712"/>
                <a:ext cx="3589894" cy="896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C4DE05-FD64-4472-B33F-49F563A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799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A4DB76-7160-42C4-BC42-E9656AC2EC8B}"/>
                  </a:ext>
                </a:extLst>
              </p:cNvPr>
              <p:cNvSpPr txBox="1"/>
              <p:nvPr/>
            </p:nvSpPr>
            <p:spPr>
              <a:xfrm>
                <a:off x="242046" y="1446259"/>
                <a:ext cx="4392488" cy="10125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 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𝑒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𝐽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A4DB76-7160-42C4-BC42-E9656AC2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6" y="1446259"/>
                <a:ext cx="4392488" cy="1012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7">
                <a:extLst>
                  <a:ext uri="{FF2B5EF4-FFF2-40B4-BE49-F238E27FC236}">
                    <a16:creationId xmlns:a16="http://schemas.microsoft.com/office/drawing/2014/main" id="{CAA43814-F79C-2348-861B-CFF54A6C6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51" y="113865"/>
                <a:ext cx="6138863" cy="523220"/>
              </a:xfrm>
              <a:prstGeom prst="rect">
                <a:avLst/>
              </a:prstGeom>
              <a:solidFill>
                <a:srgbClr val="990033"/>
              </a:solidFill>
              <a:ln w="9525">
                <a:solidFill>
                  <a:srgbClr val="FF3399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七</a:t>
                </a:r>
                <a:r>
                  <a:rPr lang="en-US" altLang="zh-CN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. </a:t>
                </a:r>
                <a:r>
                  <a:rPr lang="zh-CN" altLang="en-US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平方反比斥力</a:t>
                </a:r>
                <a:r>
                  <a:rPr lang="en-US" altLang="zh-CN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——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2800">
                    <a:solidFill>
                      <a:srgbClr val="FFFFFF"/>
                    </a:solidFill>
                    <a:ea typeface="黑体" panose="02010609060101010101" pitchFamily="49" charset="-122"/>
                  </a:rPr>
                  <a:t>粒子的散射</a:t>
                </a:r>
                <a:endParaRPr lang="zh-CN" altLang="en-US" sz="2800" dirty="0">
                  <a:solidFill>
                    <a:srgbClr val="FFFFFF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986" name="Rectangle 7">
                <a:extLst>
                  <a:ext uri="{FF2B5EF4-FFF2-40B4-BE49-F238E27FC236}">
                    <a16:creationId xmlns:a16="http://schemas.microsoft.com/office/drawing/2014/main" id="{CAA43814-F79C-2348-861B-CFF54A6C6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151" y="113865"/>
                <a:ext cx="6138863" cy="523220"/>
              </a:xfrm>
              <a:prstGeom prst="rect">
                <a:avLst/>
              </a:prstGeom>
              <a:blipFill>
                <a:blip r:embed="rId3"/>
                <a:stretch>
                  <a:fillRect l="-1982" t="-14773" b="-30682"/>
                </a:stretch>
              </a:blipFill>
              <a:ln w="9525">
                <a:solidFill>
                  <a:srgbClr val="FF3399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0F1700E-58A0-4C9D-AD81-2184AEC10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7" y="637084"/>
            <a:ext cx="3839607" cy="1855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9C1239B-3B4B-4C83-9A9F-C92B05E88136}"/>
                  </a:ext>
                </a:extLst>
              </p:cNvPr>
              <p:cNvSpPr txBox="1"/>
              <p:nvPr/>
            </p:nvSpPr>
            <p:spPr>
              <a:xfrm>
                <a:off x="1262278" y="692696"/>
                <a:ext cx="2226955" cy="724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9C1239B-3B4B-4C83-9A9F-C92B05E8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278" y="692696"/>
                <a:ext cx="2226955" cy="724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D6021A8-13F6-43A7-AD47-23EC4E6A643D}"/>
                  </a:ext>
                </a:extLst>
              </p:cNvPr>
              <p:cNvSpPr txBox="1"/>
              <p:nvPr/>
            </p:nvSpPr>
            <p:spPr>
              <a:xfrm>
                <a:off x="206042" y="2591139"/>
                <a:ext cx="8830454" cy="33084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时，有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→∞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故分母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−2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，故 </a:t>
                </a:r>
                <a:endParaRPr lang="en-US" altLang="zh-CN" sz="2000" b="0" i="1" dirty="0"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cot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无穷远处，势能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</m:t>
                    </m:r>
                  </m:oMath>
                </a14:m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𝑇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𝐽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𝜌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，故上式变为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cot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𝜌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 </m:t>
                      </m:r>
                      <m:r>
                        <a:rPr lang="en-US" altLang="zh-CN" sz="20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𝝆</m:t>
                      </m:r>
                      <m:r>
                        <a:rPr lang="en-US" altLang="zh-CN" sz="20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  <m:sSubSup>
                            <m:sSubSupPr>
                              <m:ctrlP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sz="2000" b="1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𝐜𝐨𝐭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𝝋</m:t>
                              </m:r>
                            </m:num>
                            <m:den>
                              <m:r>
                                <a:rPr lang="en-US" altLang="zh-CN" sz="2000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D6021A8-13F6-43A7-AD47-23EC4E6A6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2" y="2591139"/>
                <a:ext cx="8830454" cy="3308470"/>
              </a:xfrm>
              <a:prstGeom prst="rect">
                <a:avLst/>
              </a:prstGeom>
              <a:blipFill>
                <a:blip r:embed="rId6"/>
                <a:stretch>
                  <a:fillRect l="-760" t="-1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BC665C1-9B1F-4CBE-98E8-A9BC4DEAFD58}"/>
              </a:ext>
            </a:extLst>
          </p:cNvPr>
          <p:cNvSpPr/>
          <p:nvPr/>
        </p:nvSpPr>
        <p:spPr bwMode="auto">
          <a:xfrm>
            <a:off x="4788024" y="5113201"/>
            <a:ext cx="1872208" cy="84066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C4844-9C57-4985-B011-26C5833F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176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>
            <a:extLst>
              <a:ext uri="{FF2B5EF4-FFF2-40B4-BE49-F238E27FC236}">
                <a16:creationId xmlns:a16="http://schemas.microsoft.com/office/drawing/2014/main" id="{A2C1D81D-2615-F24F-997B-4EB4C848B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48431"/>
            <a:ext cx="182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散射截面 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7E8397F7-CA09-B947-ADF3-7AE4BB0F5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750888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令一束平行的具有相同速度的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Symbol" pitchFamily="2" charset="2"/>
              </a:rPr>
              <a:t>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质点轰击薄金属箔 </a:t>
            </a:r>
          </a:p>
        </p:txBody>
      </p:sp>
      <p:graphicFrame>
        <p:nvGraphicFramePr>
          <p:cNvPr id="51207" name="Object 7">
            <a:extLst>
              <a:ext uri="{FF2B5EF4-FFF2-40B4-BE49-F238E27FC236}">
                <a16:creationId xmlns:a16="http://schemas.microsoft.com/office/drawing/2014/main" id="{7C137929-A399-6545-BD1C-F6FE61A90B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1343025"/>
          <a:ext cx="2438400" cy="237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0" name="位图图像" r:id="rId3" imgW="920750" imgH="895350" progId="Paint.Picture">
                  <p:embed/>
                </p:oleObj>
              </mc:Choice>
              <mc:Fallback>
                <p:oleObj name="位图图像" r:id="rId3" imgW="920750" imgH="895350" progId="Paint.Picture">
                  <p:embed/>
                  <p:pic>
                    <p:nvPicPr>
                      <p:cNvPr id="51207" name="Object 7">
                        <a:extLst>
                          <a:ext uri="{FF2B5EF4-FFF2-40B4-BE49-F238E27FC236}">
                            <a16:creationId xmlns:a16="http://schemas.microsoft.com/office/drawing/2014/main" id="{7C137929-A399-6545-BD1C-F6FE61A90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43025"/>
                        <a:ext cx="2438400" cy="237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208" name="Text Box 8">
                <a:extLst>
                  <a:ext uri="{FF2B5EF4-FFF2-40B4-BE49-F238E27FC236}">
                    <a16:creationId xmlns:a16="http://schemas.microsoft.com/office/drawing/2014/main" id="{3D9580D1-A194-9044-8ED5-52AC588DA5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950" y="1286669"/>
                <a:ext cx="6165850" cy="830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𝑑𝑁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表示单位时间内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,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+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𝑑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𝜑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角度内所散射的质点数 </a:t>
                </a:r>
              </a:p>
            </p:txBody>
          </p:sp>
        </mc:Choice>
        <mc:Fallback xmlns="">
          <p:sp>
            <p:nvSpPr>
              <p:cNvPr id="51208" name="Text Box 8">
                <a:extLst>
                  <a:ext uri="{FF2B5EF4-FFF2-40B4-BE49-F238E27FC236}">
                    <a16:creationId xmlns:a16="http://schemas.microsoft.com/office/drawing/2014/main" id="{3D9580D1-A194-9044-8ED5-52AC588DA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950" y="1286669"/>
                <a:ext cx="6165850" cy="830263"/>
              </a:xfrm>
              <a:prstGeom prst="rect">
                <a:avLst/>
              </a:prstGeom>
              <a:blipFill>
                <a:blip r:embed="rId5"/>
                <a:stretch>
                  <a:fillRect l="-1482" t="-8088" r="-692" b="-1397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09" name="Text Box 9">
                <a:extLst>
                  <a:ext uri="{FF2B5EF4-FFF2-40B4-BE49-F238E27FC236}">
                    <a16:creationId xmlns:a16="http://schemas.microsoft.com/office/drawing/2014/main" id="{12B49436-9676-274F-86EE-A7F0B49329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333" y="2061104"/>
                <a:ext cx="5562600" cy="83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200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𝑛</m:t>
                    </m:r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是在单位时间内，通过垂直于粒子束的单位截面积的质点数 </a:t>
                </a:r>
              </a:p>
            </p:txBody>
          </p:sp>
        </mc:Choice>
        <mc:Fallback xmlns="">
          <p:sp>
            <p:nvSpPr>
              <p:cNvPr id="51209" name="Text Box 9">
                <a:extLst>
                  <a:ext uri="{FF2B5EF4-FFF2-40B4-BE49-F238E27FC236}">
                    <a16:creationId xmlns:a16="http://schemas.microsoft.com/office/drawing/2014/main" id="{12B49436-9676-274F-86EE-A7F0B4932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333" y="2061104"/>
                <a:ext cx="5562600" cy="830263"/>
              </a:xfrm>
              <a:prstGeom prst="rect">
                <a:avLst/>
              </a:prstGeom>
              <a:blipFill>
                <a:blip r:embed="rId6"/>
                <a:stretch>
                  <a:fillRect l="-1643" t="-8088" b="-139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12" name="Object 12">
                <a:extLst>
                  <a:ext uri="{FF2B5EF4-FFF2-40B4-BE49-F238E27FC236}">
                    <a16:creationId xmlns:a16="http://schemas.microsoft.com/office/drawing/2014/main" id="{EBEF9576-BA0A-3246-9FE8-405C363E6886}"/>
                  </a:ext>
                </a:extLst>
              </p:cNvPr>
              <p:cNvSpPr txBox="1"/>
              <p:nvPr/>
            </p:nvSpPr>
            <p:spPr bwMode="auto">
              <a:xfrm>
                <a:off x="2150079" y="2954602"/>
                <a:ext cx="1295400" cy="817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212" name="Object 12">
                <a:extLst>
                  <a:ext uri="{FF2B5EF4-FFF2-40B4-BE49-F238E27FC236}">
                    <a16:creationId xmlns:a16="http://schemas.microsoft.com/office/drawing/2014/main" id="{EBEF9576-BA0A-3246-9FE8-405C363E6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0079" y="2954602"/>
                <a:ext cx="1295400" cy="817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3" name="Text Box 13">
            <a:extLst>
              <a:ext uri="{FF2B5EF4-FFF2-40B4-BE49-F238E27FC236}">
                <a16:creationId xmlns:a16="http://schemas.microsoft.com/office/drawing/2014/main" id="{99E54537-C835-C340-B62B-CE6221099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46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散射截面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14" name="Object 14">
                <a:extLst>
                  <a:ext uri="{FF2B5EF4-FFF2-40B4-BE49-F238E27FC236}">
                    <a16:creationId xmlns:a16="http://schemas.microsoft.com/office/drawing/2014/main" id="{E00A0F1D-051C-1142-8B49-E1E4B0C2AB9E}"/>
                  </a:ext>
                </a:extLst>
              </p:cNvPr>
              <p:cNvSpPr txBox="1"/>
              <p:nvPr/>
            </p:nvSpPr>
            <p:spPr bwMode="auto">
              <a:xfrm>
                <a:off x="3886200" y="3045354"/>
                <a:ext cx="2209800" cy="449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214" name="Object 14">
                <a:extLst>
                  <a:ext uri="{FF2B5EF4-FFF2-40B4-BE49-F238E27FC236}">
                    <a16:creationId xmlns:a16="http://schemas.microsoft.com/office/drawing/2014/main" id="{E00A0F1D-051C-1142-8B49-E1E4B0C2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00" y="3045354"/>
                <a:ext cx="2209800" cy="449263"/>
              </a:xfrm>
              <a:prstGeom prst="rect">
                <a:avLst/>
              </a:prstGeom>
              <a:blipFill>
                <a:blip r:embed="rId8"/>
                <a:stretch>
                  <a:fillRect l="-552" b="-13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15" name="Object 15">
                <a:extLst>
                  <a:ext uri="{FF2B5EF4-FFF2-40B4-BE49-F238E27FC236}">
                    <a16:creationId xmlns:a16="http://schemas.microsoft.com/office/drawing/2014/main" id="{BF79BFD0-25F6-3A4C-A934-720A04ED023B}"/>
                  </a:ext>
                </a:extLst>
              </p:cNvPr>
              <p:cNvSpPr txBox="1"/>
              <p:nvPr/>
            </p:nvSpPr>
            <p:spPr bwMode="auto">
              <a:xfrm>
                <a:off x="865782" y="3876735"/>
                <a:ext cx="5559426" cy="8561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𝜋𝜌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𝜋𝜌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215" name="Object 15">
                <a:extLst>
                  <a:ext uri="{FF2B5EF4-FFF2-40B4-BE49-F238E27FC236}">
                    <a16:creationId xmlns:a16="http://schemas.microsoft.com/office/drawing/2014/main" id="{BF79BFD0-25F6-3A4C-A934-720A04ED0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782" y="3876735"/>
                <a:ext cx="5559426" cy="856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17" name="Object 17">
                <a:extLst>
                  <a:ext uri="{FF2B5EF4-FFF2-40B4-BE49-F238E27FC236}">
                    <a16:creationId xmlns:a16="http://schemas.microsoft.com/office/drawing/2014/main" id="{30147782-E2DF-814E-86BF-8E141ABBF8E0}"/>
                  </a:ext>
                </a:extLst>
              </p:cNvPr>
              <p:cNvSpPr txBox="1"/>
              <p:nvPr/>
            </p:nvSpPr>
            <p:spPr bwMode="auto">
              <a:xfrm>
                <a:off x="1714500" y="5030515"/>
                <a:ext cx="4153643" cy="11688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zh-CN" altLang="en-US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zh-CN" altLang="en-US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p>
                                      <m: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sSubSup>
                                    <m:sSubSupPr>
                                      <m:ctrlP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f>
                        <m:fPr>
                          <m:ctrlP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func>
                            <m:funcPr>
                              <m:ctrlPr>
                                <a:rPr lang="zh-CN" altLang="en-US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zh-CN" altLang="en-US" b="1" i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altLang="zh-CN" b="1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en-US" b="1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zh-CN" altLang="en-US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𝐬𝐢𝐧</m:t>
                                  </m:r>
                                </m:e>
                                <m:sup>
                                  <m:r>
                                    <a:rPr lang="zh-CN" altLang="en-US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zh-CN" altLang="en-US" b="1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1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num>
                                    <m:den>
                                      <m:r>
                                        <a:rPr lang="zh-CN" altLang="en-US" b="1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r>
                        <a:rPr lang="zh-CN" altLang="en-US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zh-CN" altLang="en-US" b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1217" name="Object 17">
                <a:extLst>
                  <a:ext uri="{FF2B5EF4-FFF2-40B4-BE49-F238E27FC236}">
                    <a16:creationId xmlns:a16="http://schemas.microsoft.com/office/drawing/2014/main" id="{30147782-E2DF-814E-86BF-8E141ABBF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4500" y="5030515"/>
                <a:ext cx="4153643" cy="11688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8" name="Text Box 18">
            <a:extLst>
              <a:ext uri="{FF2B5EF4-FFF2-40B4-BE49-F238E27FC236}">
                <a16:creationId xmlns:a16="http://schemas.microsoft.com/office/drawing/2014/main" id="{8EC9AF9F-87EA-BE46-BBB7-CB16C10E0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058" y="5354886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——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卢瑟福公式 </a:t>
            </a:r>
          </a:p>
        </p:txBody>
      </p:sp>
      <p:sp>
        <p:nvSpPr>
          <p:cNvPr id="51219" name="Text Box 19">
            <a:extLst>
              <a:ext uri="{FF2B5EF4-FFF2-40B4-BE49-F238E27FC236}">
                <a16:creationId xmlns:a16="http://schemas.microsoft.com/office/drawing/2014/main" id="{7B99EE5C-6B30-5C4B-8D0A-17A401956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81625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所以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43E35AA-CA62-498D-B7C8-E6EE185AD4B8}"/>
                  </a:ext>
                </a:extLst>
              </p:cNvPr>
              <p:cNvSpPr/>
              <p:nvPr/>
            </p:nvSpPr>
            <p:spPr>
              <a:xfrm>
                <a:off x="5493584" y="3814640"/>
                <a:ext cx="2191818" cy="88075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𝜌</m:t>
                      </m:r>
                      <m:r>
                        <a:rPr lang="en-US" altLang="zh-CN" b="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unc>
                        <m:func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cot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43E35AA-CA62-498D-B7C8-E6EE185AD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84" y="3814640"/>
                <a:ext cx="2191818" cy="880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F72BF1-ED9C-40CC-B5D7-1DA2E44E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43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utoUpdateAnimBg="0"/>
      <p:bldP spid="51205" grpId="0" autoUpdateAnimBg="0"/>
      <p:bldP spid="51208" grpId="0" animBg="1" autoUpdateAnimBg="0"/>
      <p:bldP spid="51209" grpId="0" autoUpdateAnimBg="0"/>
      <p:bldP spid="51213" grpId="0" autoUpdateAnimBg="0"/>
      <p:bldP spid="51218" grpId="0" autoUpdateAnimBg="0"/>
      <p:bldP spid="5121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80FEBBAF-F1BB-4481-B94A-42DD777C8783}"/>
                  </a:ext>
                </a:extLst>
              </p:cNvPr>
              <p:cNvSpPr txBox="1"/>
              <p:nvPr/>
            </p:nvSpPr>
            <p:spPr>
              <a:xfrm>
                <a:off x="179512" y="692696"/>
                <a:ext cx="8784976" cy="5270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𝑢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   ⟹  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𝑟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比耐公式的不足：对于非平方反比力，轨道方程不易求</a:t>
                </a:r>
                <a:endParaRPr lang="en-US" altLang="zh-CN" dirty="0">
                  <a:solidFill>
                    <a:srgbClr val="0432FF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本节内容：</a:t>
                </a:r>
                <a:endParaRPr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（</a:t>
                </a:r>
                <a:r>
                  <a:rPr lang="en-US" altLang="zh-CN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</a:t>
                </a:r>
                <a:r>
                  <a:rPr lang="zh-CN" altLang="en-US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第二种处理有心力问题的方法：</a:t>
                </a:r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有效势方法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𝑈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     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⟹  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𝑑𝑟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     圆形轨道稳定性的讨论</a:t>
                </a:r>
                <a:endParaRPr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（</a:t>
                </a:r>
                <a:r>
                  <a:rPr lang="en-US" altLang="zh-CN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r>
                  <a:rPr lang="zh-CN" altLang="en-US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𝜶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粒子散射</a:t>
                </a:r>
                <a:endParaRPr lang="en-US" altLang="zh-CN" b="1" dirty="0">
                  <a:solidFill>
                    <a:srgbClr val="FF0000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𝑚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Hei" panose="02010609060101010101" pitchFamily="49" charset="-122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  <m:t>𝜑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4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</a:rPr>
                        <m:t>𝜑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80FEBBAF-F1BB-4481-B94A-42DD777C8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92696"/>
                <a:ext cx="8784976" cy="5270097"/>
              </a:xfrm>
              <a:prstGeom prst="rect">
                <a:avLst/>
              </a:prstGeom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B1CDEF-FAA0-4E08-8A10-B1056B38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47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18">
                <a:extLst>
                  <a:ext uri="{FF2B5EF4-FFF2-40B4-BE49-F238E27FC236}">
                    <a16:creationId xmlns:a16="http://schemas.microsoft.com/office/drawing/2014/main" id="{27D41ED4-E30D-47D8-96F0-1C03418264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848" y="72472"/>
                <a:ext cx="9036496" cy="67167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作业</a:t>
                </a:r>
                <a:endPara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1.50,</a:t>
                </a:r>
                <a:r>
                  <a:rPr kumimoji="1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</a:t>
                </a:r>
                <a:r>
                  <a:rPr lang="zh-CN" altLang="en-US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补充题</a:t>
                </a:r>
                <a:r>
                  <a:rPr lang="en-US" altLang="zh-CN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、补充题</a:t>
                </a:r>
                <a:r>
                  <a:rPr lang="en-US" altLang="zh-CN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2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补充题</a:t>
                </a:r>
                <a:r>
                  <a:rPr lang="en-US" altLang="zh-CN" sz="24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solidFill>
                      <a:sysClr val="windowText" lastClr="000000"/>
                    </a:solidFill>
                    <a:ea typeface="黑体" panose="02010609060101010101" pitchFamily="49" charset="-122"/>
                  </a:rPr>
                  <a:t>：质点在光滑水平面内运动，受到的作用力指向水平面上固定点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sysClr val="windowText" lastClr="000000"/>
                    </a:solidFill>
                    <a:ea typeface="黑体" panose="02010609060101010101" pitchFamily="49" charset="-122"/>
                  </a:rPr>
                  <a:t>，且大小正比于质点与该点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dirty="0">
                    <a:solidFill>
                      <a:sysClr val="windowText" lastClr="000000"/>
                    </a:solidFill>
                    <a:ea typeface="黑体" panose="02010609060101010101" pitchFamily="49" charset="-122"/>
                  </a:rPr>
                  <a:t>的距离，即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𝑘𝑟</m:t>
                    </m:r>
                  </m:oMath>
                </a14:m>
                <a:r>
                  <a:rPr lang="zh-CN" altLang="en-US" sz="2400" dirty="0">
                    <a:solidFill>
                      <a:sysClr val="windowText" lastClr="000000"/>
                    </a:solidFill>
                    <a:ea typeface="黑体" panose="02010609060101010101" pitchFamily="49" charset="-122"/>
                  </a:rPr>
                  <a:t>。求质点的轨道方程。（提示：坐标变换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𝐽</m:t>
                    </m:r>
                    <m:r>
                      <a:rPr lang="en-US" altLang="zh-CN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/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ysClr val="windowText" lastClr="000000"/>
                    </a:solidFill>
                    <a:ea typeface="黑体" panose="02010609060101010101" pitchFamily="49" charset="-122"/>
                  </a:rPr>
                  <a:t>）</a:t>
                </a:r>
                <a:endParaRPr lang="en-US" altLang="zh-CN" sz="2400" dirty="0">
                  <a:solidFill>
                    <a:sysClr val="windowText" lastClr="000000"/>
                  </a:solidFill>
                  <a:ea typeface="黑体" panose="02010609060101010101" pitchFamily="49" charset="-122"/>
                </a:endParaRPr>
              </a:p>
              <a:p>
                <a:pPr lvl="0" eaLnBrk="1" fontAlgn="auto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lang="zh-CN" altLang="en-US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补充题</a:t>
                </a:r>
                <a:r>
                  <a:rPr lang="en-US" altLang="zh-CN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400" kern="0" dirty="0">
                    <a:solidFill>
                      <a:srgbClr val="0000FF"/>
                    </a:solidFill>
                    <a:ea typeface="黑体" panose="02010609060101010101" pitchFamily="49" charset="-122"/>
                  </a:rPr>
                  <a:t>：</a:t>
                </a:r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劲度系数为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的弹簧，一端固定在光滑桌面上一点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，另一端连接质量为</a:t>
                </a: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的小球。初始时刻小球静止，弹簧保持原长。现给小球一初速度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，使其在桌面上运动。对以下两种情况，求小球与固定点距离的最小值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和最大值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kern="0" dirty="0">
                  <a:solidFill>
                    <a:srgbClr val="000000"/>
                  </a:solidFill>
                  <a:ea typeface="黑体" panose="02010609060101010101" pitchFamily="49" charset="-122"/>
                </a:endParaRPr>
              </a:p>
              <a:p>
                <a:pPr lvl="0" eaLnBrk="1" fontAlgn="auto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en-US" altLang="zh-CN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1</a:t>
                </a:r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）初速度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与弹簧垂直（</a:t>
                </a:r>
                <a:r>
                  <a:rPr lang="en-US" altLang="zh-CN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）初速度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与弹簧成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45°</m:t>
                    </m:r>
                  </m:oMath>
                </a14:m>
                <a:r>
                  <a:rPr lang="zh-CN" altLang="en-US" sz="2400" kern="0" dirty="0">
                    <a:solidFill>
                      <a:srgbClr val="000000"/>
                    </a:solidFill>
                    <a:ea typeface="黑体" panose="02010609060101010101" pitchFamily="49" charset="-122"/>
                  </a:rPr>
                  <a:t>角</a:t>
                </a:r>
                <a:r>
                  <a:rPr lang="zh-CN" altLang="en-US" sz="2400" kern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（第</a:t>
                </a:r>
                <a:r>
                  <a:rPr lang="en-US" altLang="zh-CN" sz="2400" kern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2</a:t>
                </a:r>
                <a:r>
                  <a:rPr lang="zh-CN" altLang="en-US" sz="2400" kern="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问选作）</a:t>
                </a:r>
                <a:endParaRPr lang="en-US" altLang="zh-CN" sz="2400" kern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 lvl="0" eaLnBrk="1" fontAlgn="auto" hangingPunct="1">
                  <a:lnSpc>
                    <a:spcPct val="15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lang="en-US" altLang="zh-CN" sz="2400" kern="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Text Box 18">
                <a:extLst>
                  <a:ext uri="{FF2B5EF4-FFF2-40B4-BE49-F238E27FC236}">
                    <a16:creationId xmlns:a16="http://schemas.microsoft.com/office/drawing/2014/main" id="{27D41ED4-E30D-47D8-96F0-1C0341826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848" y="72472"/>
                <a:ext cx="9036496" cy="6716775"/>
              </a:xfrm>
              <a:prstGeom prst="rect">
                <a:avLst/>
              </a:prstGeom>
              <a:blipFill>
                <a:blip r:embed="rId2"/>
                <a:stretch>
                  <a:fillRect l="-1011" r="-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8B2B61E8-C330-47EA-846D-D2D699E530A2}"/>
              </a:ext>
            </a:extLst>
          </p:cNvPr>
          <p:cNvGrpSpPr/>
          <p:nvPr/>
        </p:nvGrpSpPr>
        <p:grpSpPr>
          <a:xfrm>
            <a:off x="6372200" y="5564088"/>
            <a:ext cx="2497985" cy="1221440"/>
            <a:chOff x="6626916" y="2262064"/>
            <a:chExt cx="2497985" cy="1221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F251A50-BE53-42AD-8643-2EF48247B8BD}"/>
                    </a:ext>
                  </a:extLst>
                </p:cNvPr>
                <p:cNvSpPr txBox="1"/>
                <p:nvPr/>
              </p:nvSpPr>
              <p:spPr>
                <a:xfrm>
                  <a:off x="8647398" y="2961767"/>
                  <a:ext cx="4775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F251A50-BE53-42AD-8643-2EF48247B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7398" y="2961767"/>
                  <a:ext cx="47750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1017EC5-2D79-45CB-B434-B76C77CE5680}"/>
                    </a:ext>
                  </a:extLst>
                </p:cNvPr>
                <p:cNvSpPr txBox="1"/>
                <p:nvPr/>
              </p:nvSpPr>
              <p:spPr>
                <a:xfrm>
                  <a:off x="6696135" y="2262064"/>
                  <a:ext cx="5679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1017EC5-2D79-45CB-B434-B76C77CE5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135" y="2262064"/>
                  <a:ext cx="56791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A2BA76E-3BD2-4BB0-86F9-532A50C22357}"/>
                    </a:ext>
                  </a:extLst>
                </p:cNvPr>
                <p:cNvSpPr txBox="1"/>
                <p:nvPr/>
              </p:nvSpPr>
              <p:spPr>
                <a:xfrm>
                  <a:off x="6626916" y="3021839"/>
                  <a:ext cx="5249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1A2BA76E-3BD2-4BB0-86F9-532A50C22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916" y="3021839"/>
                  <a:ext cx="524951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D60D8B1-A16F-431B-9392-D6399E7B9439}"/>
                </a:ext>
              </a:extLst>
            </p:cNvPr>
            <p:cNvGrpSpPr/>
            <p:nvPr/>
          </p:nvGrpSpPr>
          <p:grpSpPr>
            <a:xfrm rot="16200000">
              <a:off x="7446532" y="2153814"/>
              <a:ext cx="849288" cy="1527453"/>
              <a:chOff x="6716358" y="2378497"/>
              <a:chExt cx="849288" cy="1527453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8CF0590D-9AB3-475B-8E4B-0306D1086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6358" y="2378497"/>
                <a:ext cx="268685" cy="1527453"/>
              </a:xfrm>
              <a:prstGeom prst="rect">
                <a:avLst/>
              </a:prstGeom>
            </p:spPr>
          </p:pic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E544BFCA-EA5B-4750-B6F1-0F81D2B2CC26}"/>
                  </a:ext>
                </a:extLst>
              </p:cNvPr>
              <p:cNvCxnSpPr/>
              <p:nvPr/>
            </p:nvCxnSpPr>
            <p:spPr bwMode="auto">
              <a:xfrm rot="5400000" flipV="1">
                <a:off x="7209504" y="2178951"/>
                <a:ext cx="12580" cy="699704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432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9ADB056-9D71-4E9E-9F1A-47BAB8E95A24}"/>
                </a:ext>
              </a:extLst>
            </p:cNvPr>
            <p:cNvCxnSpPr/>
            <p:nvPr/>
          </p:nvCxnSpPr>
          <p:spPr bwMode="auto">
            <a:xfrm flipV="1">
              <a:off x="7264046" y="2723729"/>
              <a:ext cx="443152" cy="44390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C69790-C44D-4E0D-884E-BC9C7DC5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7325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>
            <a:extLst>
              <a:ext uri="{FF2B5EF4-FFF2-40B4-BE49-F238E27FC236}">
                <a16:creationId xmlns:a16="http://schemas.microsoft.com/office/drawing/2014/main" id="{F12B8CD2-9D43-48EA-A5B0-4A5D9579C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708920"/>
            <a:ext cx="8928992" cy="979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补充材料</a:t>
            </a:r>
            <a:endParaRPr kumimoji="1" lang="en-US" altLang="zh-CN" sz="4400" b="0" i="0" u="none" strike="noStrike" kern="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DC2467-0153-46BB-A1CA-D27168C5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730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1">
            <a:extLst>
              <a:ext uri="{FF2B5EF4-FFF2-40B4-BE49-F238E27FC236}">
                <a16:creationId xmlns:a16="http://schemas.microsoft.com/office/drawing/2014/main" id="{46C9A3F4-C6FC-4141-804B-BF42557C1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08" y="116632"/>
            <a:ext cx="8856984" cy="1684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2019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年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10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日，由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8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个望远镜组成的视界望远镜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(EHT)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合作组宣布，人类第一次拍到了黑洞的“照片”，爱因斯坦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1915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年提出的广义相对论再一次得到实验的验证。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F59F37-9228-4D61-80F1-E204B78B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2511278"/>
            <a:ext cx="7348686" cy="3674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EFC183-5FC8-46EC-82D4-AE85FCCF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69396"/>
            <a:ext cx="7560840" cy="49581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73E2DF-6144-4C2E-86C2-E721BAD2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1">
            <a:extLst>
              <a:ext uri="{FF2B5EF4-FFF2-40B4-BE49-F238E27FC236}">
                <a16:creationId xmlns:a16="http://schemas.microsoft.com/office/drawing/2014/main" id="{972189A8-F5FF-40E0-9203-2E8CBCF9F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60648"/>
            <a:ext cx="541686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例题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-2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：历史上广义相对论的三大检验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D12732-DED9-40B2-8690-1A8D380A810B}"/>
              </a:ext>
            </a:extLst>
          </p:cNvPr>
          <p:cNvGrpSpPr/>
          <p:nvPr/>
        </p:nvGrpSpPr>
        <p:grpSpPr>
          <a:xfrm>
            <a:off x="394491" y="860286"/>
            <a:ext cx="2185214" cy="3119638"/>
            <a:chOff x="394491" y="860286"/>
            <a:chExt cx="2185214" cy="311963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1B36534-71CA-4480-8053-97F70924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52" y="1459924"/>
              <a:ext cx="1890000" cy="2520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82482B-96BC-4EB1-A965-1B7BA3AD8BBC}"/>
                </a:ext>
              </a:extLst>
            </p:cNvPr>
            <p:cNvSpPr/>
            <p:nvPr/>
          </p:nvSpPr>
          <p:spPr>
            <a:xfrm>
              <a:off x="394491" y="860286"/>
              <a:ext cx="218521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rPr>
                <a:t>引力红移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rPr>
                <a:t>/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rPr>
                <a:t>蓝移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357181-E3C5-4F04-B7C0-B23176168AAC}"/>
              </a:ext>
            </a:extLst>
          </p:cNvPr>
          <p:cNvGrpSpPr/>
          <p:nvPr/>
        </p:nvGrpSpPr>
        <p:grpSpPr>
          <a:xfrm>
            <a:off x="3004872" y="860286"/>
            <a:ext cx="3156563" cy="3119638"/>
            <a:chOff x="3004872" y="860286"/>
            <a:chExt cx="3156563" cy="31196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B39A04-BF37-4D26-840A-F362F155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872" y="1459924"/>
              <a:ext cx="3156563" cy="2520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BC938A-695B-4DCE-B3A4-64264A435DE6}"/>
                </a:ext>
              </a:extLst>
            </p:cNvPr>
            <p:cNvSpPr/>
            <p:nvPr/>
          </p:nvSpPr>
          <p:spPr>
            <a:xfrm>
              <a:off x="3864114" y="860286"/>
              <a:ext cx="141577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rPr>
                <a:t>光线偏折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0F70268-5923-4E2F-BC0B-8BB654A85DC8}"/>
              </a:ext>
            </a:extLst>
          </p:cNvPr>
          <p:cNvGrpSpPr/>
          <p:nvPr/>
        </p:nvGrpSpPr>
        <p:grpSpPr>
          <a:xfrm>
            <a:off x="6218045" y="860286"/>
            <a:ext cx="2658032" cy="3119638"/>
            <a:chOff x="6218045" y="860286"/>
            <a:chExt cx="2658032" cy="311963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496C937-28C9-4204-B455-98C9AC3BB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077" y="1459924"/>
              <a:ext cx="2520000" cy="25200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A4B9FC6-26BE-4C5C-A124-F03F76DB9E03}"/>
                </a:ext>
              </a:extLst>
            </p:cNvPr>
            <p:cNvSpPr/>
            <p:nvPr/>
          </p:nvSpPr>
          <p:spPr>
            <a:xfrm>
              <a:off x="6218045" y="860286"/>
              <a:ext cx="26468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rPr>
                <a:t>水星近日点的进动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C9033CD-4444-409C-BA3B-28BDAA4A0CAF}"/>
                  </a:ext>
                </a:extLst>
              </p:cNvPr>
              <p:cNvSpPr/>
              <p:nvPr/>
            </p:nvSpPr>
            <p:spPr>
              <a:xfrm>
                <a:off x="107504" y="4117897"/>
                <a:ext cx="8928992" cy="27370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前两项可以假定光子有质量来估算，光子能量为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𝐸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h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𝜈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能量 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=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普朗克常数 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x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频率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SimHei" panose="02010609060101010101" pitchFamily="49" charset="-122"/>
                    <a:cs typeface="+mn-cs"/>
                  </a:rPr>
                  <a:t>根据爱因斯坦质能关系，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𝐸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𝑐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，故光子质量为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h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𝜈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光子从地面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处走向高空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处，根据机械能守恒，动能变化为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h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𝜈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𝐺𝑀𝑚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𝜈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𝛿𝜈</m:t>
                          </m:r>
                        </m:e>
                      </m: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𝐺𝑀𝑚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⟹ 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𝛿𝜈</m:t>
                          </m:r>
                        </m:num>
                        <m:den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𝜈</m:t>
                          </m:r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≃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𝐺𝑀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𝐺𝑀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&lt;0(</m:t>
                      </m:r>
                      <m:r>
                        <a:rPr kumimoji="1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引力</m:t>
                      </m:r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红移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此近似下与广义相对论结果相同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C9033CD-4444-409C-BA3B-28BDAA4A0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117897"/>
                <a:ext cx="8928992" cy="2737031"/>
              </a:xfrm>
              <a:prstGeom prst="rect">
                <a:avLst/>
              </a:prstGeom>
              <a:blipFill>
                <a:blip r:embed="rId5"/>
                <a:stretch>
                  <a:fillRect l="-1093" t="-2455" b="-4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B2D9B09-2AEF-4BA6-A436-61BC4902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0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078552-0E68-48DD-AC81-600B789D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3156563" cy="25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51812B-E836-46D3-83E7-F38D1C1F380A}"/>
              </a:ext>
            </a:extLst>
          </p:cNvPr>
          <p:cNvSpPr/>
          <p:nvPr/>
        </p:nvSpPr>
        <p:spPr>
          <a:xfrm>
            <a:off x="1110762" y="93058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光线偏折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5689E2-6886-4FD4-99EE-2B2DDF494067}"/>
                  </a:ext>
                </a:extLst>
              </p:cNvPr>
              <p:cNvSpPr/>
              <p:nvPr/>
            </p:nvSpPr>
            <p:spPr>
              <a:xfrm>
                <a:off x="3491881" y="93058"/>
                <a:ext cx="5616623" cy="34342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假定光子有质量，光在太阳引力作用下的偏折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⟺</m:t>
                    </m:r>
                  </m:oMath>
                </a14:m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 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质量为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h</m:t>
                        </m:r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𝜈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的质点在太阳引力场中的偏折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运动轨迹应为双曲线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𝑟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1+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𝑒</m:t>
                          </m:r>
                          <m:func>
                            <m:func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&gt;1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当粒子与太阳距离很远时，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→∞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𝜃</m:t>
                          </m:r>
                        </m:e>
                      </m:fun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→−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𝑒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⟹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𝜋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±</m:t>
                      </m:r>
                      <m:func>
                        <m:func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arccos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5689E2-6886-4FD4-99EE-2B2DDF494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1" y="93058"/>
                <a:ext cx="5616623" cy="3434210"/>
              </a:xfrm>
              <a:prstGeom prst="rect">
                <a:avLst/>
              </a:prstGeom>
              <a:blipFill>
                <a:blip r:embed="rId3"/>
                <a:stretch>
                  <a:fillRect l="-1737" t="-1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8FE683E-FC76-4F23-B2FC-2CD01495C5E7}"/>
                  </a:ext>
                </a:extLst>
              </p:cNvPr>
              <p:cNvSpPr/>
              <p:nvPr/>
            </p:nvSpPr>
            <p:spPr>
              <a:xfrm>
                <a:off x="0" y="3534942"/>
                <a:ext cx="9108504" cy="3164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光线偏折角为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Δ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𝜋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−2</m:t>
                    </m:r>
                    <m:func>
                      <m:func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𝑒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对于光子，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𝐽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𝑝𝑅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𝑐</m:t>
                        </m:r>
                      </m:den>
                    </m:f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𝑅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,   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𝑚</m:t>
                    </m:r>
                    <m:r>
                      <a:rPr kumimoji="1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𝐸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𝑐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，故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𝑒</m:t>
                      </m:r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𝐸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+1</m:t>
                          </m:r>
                        </m:e>
                      </m:ra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⊙</m:t>
                                  </m:r>
                                </m:sub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+1</m:t>
                          </m:r>
                        </m:e>
                      </m:ra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≃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2×</m:t>
                              </m:r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3×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8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kumimoji="1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7×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8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6.7×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−11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+mn-cs"/>
                                        </a:rPr>
                                        <m:t>×2×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  <a:cs typeface="+mn-cs"/>
                                            </a:rPr>
                                            <m:t>30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+1</m:t>
                          </m:r>
                        </m:e>
                      </m:rad>
                      <m:r>
                        <a:rPr kumimoji="1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≃6.6×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1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Cambria Math" panose="020405030504060302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Δ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𝜋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−2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arccos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𝑒</m:t>
                              </m:r>
                            </m:den>
                          </m:f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𝜋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−2</m:t>
                      </m:r>
                      <m:func>
                        <m:funcPr>
                          <m:ctrlP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6.6</m:t>
                                  </m:r>
                                </m:den>
                              </m:f>
                              <m:r>
                                <a:rPr kumimoji="1" lang="en-US" altLang="zh-CN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1" lang="en-US" altLang="zh-CN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1" lang="en-US" altLang="zh-CN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−5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≃3×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−6</m:t>
                          </m:r>
                        </m:sup>
                      </m:sSup>
                      <m:r>
                        <a:rPr kumimoji="1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rad</m:t>
                      </m:r>
                      <m:r>
                        <a:rPr kumimoji="1" lang="en-US" altLang="zh-CN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≃</m:t>
                      </m:r>
                      <m:sSup>
                        <m:sSupPr>
                          <m:ctrlP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0.6</m:t>
                          </m:r>
                        </m:e>
                        <m:sup>
                          <m:r>
                            <a:rPr kumimoji="1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广义相对论计算结果为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Δ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𝜃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≃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1.75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，实验观察证实后者正确。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8FE683E-FC76-4F23-B2FC-2CD01495C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4942"/>
                <a:ext cx="9108504" cy="3164200"/>
              </a:xfrm>
              <a:prstGeom prst="rect">
                <a:avLst/>
              </a:prstGeom>
              <a:blipFill>
                <a:blip r:embed="rId4"/>
                <a:stretch>
                  <a:fillRect l="-1004" b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EAFFE6-749C-4256-90CC-61C3D727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81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1">
                <a:extLst>
                  <a:ext uri="{FF2B5EF4-FFF2-40B4-BE49-F238E27FC236}">
                    <a16:creationId xmlns:a16="http://schemas.microsoft.com/office/drawing/2014/main" id="{B34FD6DC-4CFA-924F-8587-654322EE2B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87824" y="132927"/>
                <a:ext cx="6156176" cy="3329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由于其他行星的引力等作用，水星所受的力不是完全的有心力，轨道并不闭合。水星近日点会缓慢的绕太阳移动，称为水星近日点的进动。每</a:t>
                </a: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100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年，进动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+mn-cs"/>
                      </a:rPr>
                      <m:t>5600.73±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0.41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进动值中有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43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+mn-cs"/>
                          </a:rPr>
                          <m:t>′′</m:t>
                        </m:r>
                      </m:sup>
                    </m:sSup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无法通过牛顿力学解释，后来证明是来自广义相对论的贡献。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1">
                <a:extLst>
                  <a:ext uri="{FF2B5EF4-FFF2-40B4-BE49-F238E27FC236}">
                    <a16:creationId xmlns:a16="http://schemas.microsoft.com/office/drawing/2014/main" id="{B34FD6DC-4CFA-924F-8587-654322EE2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132927"/>
                <a:ext cx="6156176" cy="3329758"/>
              </a:xfrm>
              <a:prstGeom prst="rect">
                <a:avLst/>
              </a:prstGeom>
              <a:blipFill>
                <a:blip r:embed="rId2"/>
                <a:stretch>
                  <a:fillRect l="-1485" b="-3297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5A5081F-1DE9-4AFF-90B2-28DF003DD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6"/>
            <a:ext cx="2520000" cy="252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679F10-663A-4E32-A1D0-59282DB46429}"/>
              </a:ext>
            </a:extLst>
          </p:cNvPr>
          <p:cNvSpPr/>
          <p:nvPr/>
        </p:nvSpPr>
        <p:spPr>
          <a:xfrm>
            <a:off x="185496" y="93058"/>
            <a:ext cx="26468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+mn-cs"/>
              </a:rPr>
              <a:t>水星近日点的进动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1">
                <a:extLst>
                  <a:ext uri="{FF2B5EF4-FFF2-40B4-BE49-F238E27FC236}">
                    <a16:creationId xmlns:a16="http://schemas.microsoft.com/office/drawing/2014/main" id="{710FF31B-5699-4D53-A9E7-DBE25594BA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528" y="3567830"/>
                <a:ext cx="8640960" cy="28257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imHei" panose="02010609060101010101" pitchFamily="49" charset="-122"/>
                    <a:ea typeface="SimHei" panose="02010609060101010101" pitchFamily="49" charset="-122"/>
                    <a:cs typeface="+mn-cs"/>
                  </a:rPr>
                  <a:t>广义相对论的贡献体现在势函数中的额外项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,   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≪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𝑘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Δ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=2</m:t>
                      </m:r>
                      <m:nary>
                        <m:nary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sub>
                        <m:sup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sup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𝐸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2</m:t>
                      </m:r>
                      <m:nary>
                        <m:nary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imHei" panose="02010609060101010101" pitchFamily="49" charset="-122"/>
                              <a:cs typeface="+mn-cs"/>
                            </a:rPr>
                            <m:t> </m:t>
                          </m:r>
                        </m:sub>
                        <m:sup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𝑎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bSup>
                        </m:sup>
                        <m:e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d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SimHei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SimHei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𝐸</m:t>
                                      </m:r>
                                      <m:r>
                                        <a:rPr kumimoji="1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r>
                                        <a:rPr kumimoji="1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432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SimHei" panose="02010609060101010101" pitchFamily="49" charset="-122"/>
                                          <a:cs typeface="+mn-cs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432FF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SimHei" panose="02010609060101010101" pitchFamily="49" charset="-122"/>
                                              <a:cs typeface="+mn-cs"/>
                                            </a:rPr>
                                            <m:t>𝜆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1" lang="en-US" altLang="zh-CN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432FF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SimHei" panose="02010609060101010101" pitchFamily="49" charset="-122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≃2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𝜋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𝛿𝜃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  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（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𝛿𝜃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通过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数值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积分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得到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SimHei" panose="02010609060101010101" pitchFamily="49" charset="-122"/>
                          <a:cs typeface="+mn-cs"/>
                        </a:rPr>
                        <m:t>）</m:t>
                      </m:r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21">
                <a:extLst>
                  <a:ext uri="{FF2B5EF4-FFF2-40B4-BE49-F238E27FC236}">
                    <a16:creationId xmlns:a16="http://schemas.microsoft.com/office/drawing/2014/main" id="{710FF31B-5699-4D53-A9E7-DBE25594B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3567830"/>
                <a:ext cx="8640960" cy="2825774"/>
              </a:xfrm>
              <a:prstGeom prst="rect">
                <a:avLst/>
              </a:prstGeom>
              <a:blipFill>
                <a:blip r:embed="rId4"/>
                <a:stretch>
                  <a:fillRect l="-1058" t="-1724" b="-1509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4E6D5B-1C9F-477E-843B-10C4EC4D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03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4">
                <a:extLst>
                  <a:ext uri="{FF2B5EF4-FFF2-40B4-BE49-F238E27FC236}">
                    <a16:creationId xmlns:a16="http://schemas.microsoft.com/office/drawing/2014/main" id="{B7642828-A365-4A88-B738-3AB3A6685B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117942"/>
                  </p:ext>
                </p:extLst>
              </p:nvPr>
            </p:nvGraphicFramePr>
            <p:xfrm>
              <a:off x="170549" y="4365104"/>
              <a:ext cx="8802901" cy="2055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33446">
                      <a:extLst>
                        <a:ext uri="{9D8B030D-6E8A-4147-A177-3AD203B41FA5}">
                          <a16:colId xmlns:a16="http://schemas.microsoft.com/office/drawing/2014/main" val="133322070"/>
                        </a:ext>
                      </a:extLst>
                    </a:gridCol>
                    <a:gridCol w="2404046">
                      <a:extLst>
                        <a:ext uri="{9D8B030D-6E8A-4147-A177-3AD203B41FA5}">
                          <a16:colId xmlns:a16="http://schemas.microsoft.com/office/drawing/2014/main" val="2324360841"/>
                        </a:ext>
                      </a:extLst>
                    </a:gridCol>
                    <a:gridCol w="3765409">
                      <a:extLst>
                        <a:ext uri="{9D8B030D-6E8A-4147-A177-3AD203B41FA5}">
                          <a16:colId xmlns:a16="http://schemas.microsoft.com/office/drawing/2014/main" val="1406687126"/>
                        </a:ext>
                      </a:extLst>
                    </a:gridCol>
                  </a:tblGrid>
                  <a:tr h="3550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运动定理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守恒律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26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动量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</m:oMath>
                          </a14:m>
                          <a:endParaRPr lang="en-US" altLang="zh-CN" sz="20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⟹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3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角动量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𝐽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𝑝</m:t>
                                  </m:r>
                                </m:e>
                              </m:acc>
                            </m:oMath>
                          </a14:m>
                          <a:endParaRPr lang="zh-CN" altLang="en-US" sz="20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acc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  ⟹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03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i="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动能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r>
                                  <a:rPr lang="zh-CN" alt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为保守力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altLang="zh-CN" sz="2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⟹  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742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4">
                <a:extLst>
                  <a:ext uri="{FF2B5EF4-FFF2-40B4-BE49-F238E27FC236}">
                    <a16:creationId xmlns:a16="http://schemas.microsoft.com/office/drawing/2014/main" id="{B7642828-A365-4A88-B738-3AB3A6685B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3117942"/>
                  </p:ext>
                </p:extLst>
              </p:nvPr>
            </p:nvGraphicFramePr>
            <p:xfrm>
              <a:off x="170549" y="4365104"/>
              <a:ext cx="8802901" cy="2055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33446">
                      <a:extLst>
                        <a:ext uri="{9D8B030D-6E8A-4147-A177-3AD203B41FA5}">
                          <a16:colId xmlns:a16="http://schemas.microsoft.com/office/drawing/2014/main" val="133322070"/>
                        </a:ext>
                      </a:extLst>
                    </a:gridCol>
                    <a:gridCol w="2404046">
                      <a:extLst>
                        <a:ext uri="{9D8B030D-6E8A-4147-A177-3AD203B41FA5}">
                          <a16:colId xmlns:a16="http://schemas.microsoft.com/office/drawing/2014/main" val="2324360841"/>
                        </a:ext>
                      </a:extLst>
                    </a:gridCol>
                    <a:gridCol w="3765409">
                      <a:extLst>
                        <a:ext uri="{9D8B030D-6E8A-4147-A177-3AD203B41FA5}">
                          <a16:colId xmlns:a16="http://schemas.microsoft.com/office/drawing/2014/main" val="140668712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zh-CN" altLang="en-US" sz="200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运动定理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守恒律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267228"/>
                      </a:ext>
                    </a:extLst>
                  </a:tr>
                  <a:tr h="4364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97222" r="-234411" b="-28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152" t="-97222" r="-157614" b="-28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764" t="-97222" r="-323" b="-281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31104"/>
                      </a:ext>
                    </a:extLst>
                  </a:tr>
                  <a:tr h="48475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177500" r="-234411" b="-15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152" t="-177500" r="-157614" b="-15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764" t="-177500" r="-323" b="-15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03902"/>
                      </a:ext>
                    </a:extLst>
                  </a:tr>
                  <a:tr h="738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183471" r="-234411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152" t="-183471" r="-157614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33764" t="-183471" r="-323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742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CB51812-2DCC-4874-82CC-B57F68318E88}"/>
              </a:ext>
            </a:extLst>
          </p:cNvPr>
          <p:cNvSpPr/>
          <p:nvPr/>
        </p:nvSpPr>
        <p:spPr>
          <a:xfrm>
            <a:off x="7999868" y="57796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432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机械能</a:t>
            </a:r>
            <a:endParaRPr lang="zh-CN" altLang="en-US" sz="20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0631A6A-8A1A-4FB7-82B8-532E43D009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770256"/>
                  </p:ext>
                </p:extLst>
              </p:nvPr>
            </p:nvGraphicFramePr>
            <p:xfrm>
              <a:off x="170547" y="924892"/>
              <a:ext cx="8802903" cy="1669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2064">
                      <a:extLst>
                        <a:ext uri="{9D8B030D-6E8A-4147-A177-3AD203B41FA5}">
                          <a16:colId xmlns:a16="http://schemas.microsoft.com/office/drawing/2014/main" val="133322070"/>
                        </a:ext>
                      </a:extLst>
                    </a:gridCol>
                    <a:gridCol w="7560839">
                      <a:extLst>
                        <a:ext uri="{9D8B030D-6E8A-4147-A177-3AD203B41FA5}">
                          <a16:colId xmlns:a16="http://schemas.microsoft.com/office/drawing/2014/main" val="2324360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直角系</a:t>
                          </a:r>
                          <a:endParaRPr lang="en-US" altLang="zh-CN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𝑦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𝑧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𝑦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𝑘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31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b="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极系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𝑟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𝜃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𝑟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b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03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b="0" i="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自然系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𝑣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, 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=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𝑣</m:t>
                                    </m:r>
                                  </m:e>
                                </m:acc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𝜌</m:t>
                                        </m:r>
                                      </m:den>
                                    </m:f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𝑗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2000" b="0" i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742273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zh-CN" altLang="en-US" sz="2000" b="0" i="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平动参考系变换：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      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      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zh-CN" altLang="en-US" sz="2000" b="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zh-CN" altLang="en-US" sz="2000" b="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292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F0631A6A-8A1A-4FB7-82B8-532E43D009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9770256"/>
                  </p:ext>
                </p:extLst>
              </p:nvPr>
            </p:nvGraphicFramePr>
            <p:xfrm>
              <a:off x="170547" y="924892"/>
              <a:ext cx="8802903" cy="1669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42064">
                      <a:extLst>
                        <a:ext uri="{9D8B030D-6E8A-4147-A177-3AD203B41FA5}">
                          <a16:colId xmlns:a16="http://schemas.microsoft.com/office/drawing/2014/main" val="133322070"/>
                        </a:ext>
                      </a:extLst>
                    </a:gridCol>
                    <a:gridCol w="7560839">
                      <a:extLst>
                        <a:ext uri="{9D8B030D-6E8A-4147-A177-3AD203B41FA5}">
                          <a16:colId xmlns:a16="http://schemas.microsoft.com/office/drawing/2014/main" val="2324360841"/>
                        </a:ext>
                      </a:extLst>
                    </a:gridCol>
                  </a:tblGrid>
                  <a:tr h="4413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直角系</a:t>
                          </a:r>
                          <a:endParaRPr lang="en-US" altLang="zh-CN" sz="2000" b="0" dirty="0">
                            <a:solidFill>
                              <a:srgbClr val="FF0000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06" t="-6849" r="-81" b="-3520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531104"/>
                      </a:ext>
                    </a:extLst>
                  </a:tr>
                  <a:tr h="4354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b="0" dirty="0">
                              <a:solidFill>
                                <a:srgbClr val="0432FF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极系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06" t="-109859" r="-81" b="-261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0039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CN" altLang="en-US" sz="2000" b="0" i="0" dirty="0">
                              <a:solidFill>
                                <a:srgbClr val="FF0000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自然系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506" t="-225758" r="-81" b="-1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742273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noFill/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" t="-330769" r="-69" b="-846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zh-CN" altLang="en-US" sz="2000" b="0" i="0" dirty="0">
                            <a:solidFill>
                              <a:srgbClr val="0432FF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42927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095E09-CEA1-462E-A07D-746880EE7040}"/>
                  </a:ext>
                </a:extLst>
              </p:cNvPr>
              <p:cNvSpPr/>
              <p:nvPr/>
            </p:nvSpPr>
            <p:spPr>
              <a:xfrm>
                <a:off x="147190" y="2647207"/>
                <a:ext cx="8802900" cy="16593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质点运动微分方程：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000" i="0" dirty="0"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zh-CN" altLang="en-US" sz="2000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自由质点</a:t>
                </a:r>
                <a:r>
                  <a:rPr lang="zh-CN" altLang="en-US" sz="2000" i="0" dirty="0">
                    <a:latin typeface="+mj-lt"/>
                    <a:ea typeface="黑体" panose="02010609060101010101" pitchFamily="49" charset="-122"/>
                  </a:rPr>
                  <a:t>）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dirty="0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2000" b="0" i="1" dirty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=0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000" i="0" dirty="0">
                    <a:latin typeface="+mj-lt"/>
                    <a:ea typeface="黑体" panose="02010609060101010101" pitchFamily="49" charset="-122"/>
                  </a:rPr>
                  <a:t>（</a:t>
                </a:r>
                <a:r>
                  <a:rPr lang="zh-CN" altLang="en-US" sz="2000" i="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带约束质点</a:t>
                </a:r>
                <a:r>
                  <a:rPr lang="zh-CN" altLang="en-US" sz="2000" i="0" dirty="0">
                    <a:latin typeface="+mj-lt"/>
                    <a:ea typeface="黑体" panose="02010609060101010101" pitchFamily="49" charset="-122"/>
                  </a:rPr>
                  <a:t>）</a:t>
                </a:r>
                <a:endParaRPr lang="en-US" altLang="zh-CN" sz="2000" i="0" dirty="0">
                  <a:latin typeface="+mj-lt"/>
                  <a:ea typeface="黑体" panose="02010609060101010101" pitchFamily="49" charset="-122"/>
                </a:endParaRPr>
              </a:p>
              <a:p>
                <a:r>
                  <a:rPr lang="zh-CN" altLang="en-US" sz="2000" b="1" dirty="0">
                    <a:solidFill>
                      <a:srgbClr val="0432FF"/>
                    </a:solidFill>
                    <a:latin typeface="+mj-lt"/>
                    <a:ea typeface="黑体" panose="02010609060101010101" pitchFamily="49" charset="-122"/>
                  </a:rPr>
                  <a:t>平动加速系</a:t>
                </a:r>
                <a:r>
                  <a:rPr lang="zh-CN" altLang="en-US" sz="2000" dirty="0">
                    <a:solidFill>
                      <a:srgbClr val="0432FF"/>
                    </a:solidFill>
                    <a:latin typeface="+mj-lt"/>
                    <a:ea typeface="黑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惯性力</m:t>
                        </m:r>
                      </m:e>
                    </m:d>
                  </m:oMath>
                </a14:m>
                <a:endParaRPr lang="en-US" altLang="zh-CN" sz="2000" dirty="0">
                  <a:latin typeface="+mj-lt"/>
                  <a:ea typeface="黑体" panose="02010609060101010101" pitchFamily="49" charset="-122"/>
                </a:endParaRPr>
              </a:p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保守力</a:t>
                </a:r>
                <a:r>
                  <a:rPr lang="zh-CN" altLang="en-US" sz="2000" dirty="0"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en-US" altLang="zh-CN" sz="2000" dirty="0">
                    <a:latin typeface="+mj-lt"/>
                    <a:ea typeface="黑体" panose="02010609060101010101" pitchFamily="49" charset="-122"/>
                    <a:sym typeface="Wingdings" panose="05000000000000000000" pitchFamily="2" charset="2"/>
                  </a:rPr>
                  <a:t>(1)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𝐵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</m:nary>
                  </m:oMath>
                </a14:m>
                <a:r>
                  <a:rPr lang="zh-CN" altLang="en-US" sz="2000" dirty="0">
                    <a:latin typeface="+mj-lt"/>
                    <a:ea typeface="黑体" panose="02010609060101010101" pitchFamily="49" charset="-122"/>
                  </a:rPr>
                  <a:t>与路径无关  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+mj-lt"/>
                    <a:ea typeface="黑体" panose="02010609060101010101" pitchFamily="49" charset="-122"/>
                  </a:rPr>
                  <a:t>(2)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∇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latin typeface="+mj-lt"/>
                    <a:ea typeface="黑体" panose="02010609060101010101" pitchFamily="49" charset="-122"/>
                  </a:rPr>
                  <a:t>   </a:t>
                </a:r>
                <a:r>
                  <a:rPr lang="en-US" altLang="zh-CN" sz="2000" dirty="0">
                    <a:latin typeface="+mj-lt"/>
                    <a:ea typeface="黑体" panose="02010609060101010101" pitchFamily="49" charset="-122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∮</m:t>
                    </m:r>
                    <m:acc>
                      <m:accPr>
                        <m:chr m:val="⃗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⋅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lang="en-US" altLang="zh-CN" sz="2000" b="0" i="0" dirty="0">
                    <a:latin typeface="+mj-lt"/>
                    <a:ea typeface="黑体" panose="02010609060101010101" pitchFamily="49" charset="-122"/>
                  </a:rPr>
                  <a:t>  </a:t>
                </a:r>
                <a:r>
                  <a:rPr lang="en-US" altLang="zh-CN" sz="2000" b="0" i="0" dirty="0">
                    <a:solidFill>
                      <a:srgbClr val="0432FF"/>
                    </a:solidFill>
                    <a:latin typeface="+mj-lt"/>
                    <a:ea typeface="黑体" panose="02010609060101010101" pitchFamily="49" charset="-122"/>
                  </a:rPr>
                  <a:t>(4)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∇</m:t>
                    </m:r>
                    <m:r>
                      <a:rPr lang="en-US" altLang="zh-CN" sz="20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</m:oMath>
                </a14:m>
                <a:endParaRPr lang="zh-CN" altLang="en-US" sz="2000" dirty="0">
                  <a:latin typeface="+mj-lt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095E09-CEA1-462E-A07D-746880EE7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0" y="2647207"/>
                <a:ext cx="8802900" cy="1659365"/>
              </a:xfrm>
              <a:prstGeom prst="rect">
                <a:avLst/>
              </a:prstGeom>
              <a:blipFill>
                <a:blip r:embed="rId4"/>
                <a:stretch>
                  <a:fillRect l="-693" b="-2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7A3BE17-13A1-454E-B311-2C1074CDABAB}"/>
              </a:ext>
            </a:extLst>
          </p:cNvPr>
          <p:cNvSpPr/>
          <p:nvPr/>
        </p:nvSpPr>
        <p:spPr>
          <a:xfrm>
            <a:off x="147190" y="64629"/>
            <a:ext cx="888930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ea typeface="黑体" panose="02010609060101010101" pitchFamily="49" charset="-122"/>
              </a:rPr>
              <a:t>第一章小结</a:t>
            </a:r>
            <a:endParaRPr lang="en-US" altLang="zh-CN" b="1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r>
              <a:rPr lang="en-US" altLang="zh-CN" b="1" dirty="0">
                <a:solidFill>
                  <a:srgbClr val="0432FF"/>
                </a:solidFill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0432FF"/>
                </a:solidFill>
                <a:ea typeface="黑体" panose="02010609060101010101" pitchFamily="49" charset="-122"/>
              </a:rPr>
              <a:t>、质点运动学 </a:t>
            </a:r>
            <a:r>
              <a:rPr lang="en-US" altLang="zh-CN" b="1" dirty="0">
                <a:solidFill>
                  <a:srgbClr val="0432FF"/>
                </a:solidFill>
                <a:ea typeface="黑体" panose="02010609060101010101" pitchFamily="49" charset="-122"/>
              </a:rPr>
              <a:t>+ </a:t>
            </a:r>
            <a:r>
              <a:rPr lang="zh-CN" altLang="en-US" b="1" dirty="0">
                <a:solidFill>
                  <a:srgbClr val="0432FF"/>
                </a:solidFill>
                <a:ea typeface="黑体" panose="02010609060101010101" pitchFamily="49" charset="-122"/>
              </a:rPr>
              <a:t>质点动力学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35E610-7293-4785-B0CC-3E281A9B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018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6AD678E-F64F-46F6-92F4-52930EADB65B}"/>
                  </a:ext>
                </a:extLst>
              </p:cNvPr>
              <p:cNvSpPr/>
              <p:nvPr/>
            </p:nvSpPr>
            <p:spPr>
              <a:xfrm>
                <a:off x="147190" y="64629"/>
                <a:ext cx="8889306" cy="53025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第一章小结</a:t>
                </a:r>
                <a:endPara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b="1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b="1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、有心力问题</a:t>
                </a:r>
                <a:endParaRPr lang="en-US" altLang="zh-CN" b="1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两大性质：角动量守恒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𝜃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h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，机械能守恒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𝐸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𝑈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(1) </a:t>
                </a:r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轨道微分方程（比耐公式）：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𝑢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𝑢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𝑢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(2)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有效势方法：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𝑑𝑉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𝑑𝑟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    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𝑚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𝐸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开普勒问题轨道方程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1+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  <m:func>
                          <m:func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      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𝑒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𝑚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h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卢瑟福散射：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000" b="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2000" b="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0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zh-CN" altLang="en-US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zh-CN" altLang="en-US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sz="20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  <m:sup>
                                    <m:r>
                                      <a:rPr lang="zh-CN" altLang="en-US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zh-CN" altLang="en-US" sz="20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zh-CN" altLang="en-US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b="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func>
                          <m:funcPr>
                            <m:ctrlPr>
                              <a:rPr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000" b="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2000" b="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zh-CN" alt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0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zh-CN" altLang="en-US" sz="20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zh-CN" alt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num>
                                  <m:den>
                                    <m:r>
                                      <a:rPr lang="zh-CN" altLang="en-US" sz="2000" b="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zh-CN" altLang="en-US" sz="2000" b="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6AD678E-F64F-46F6-92F4-52930EADB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0" y="64629"/>
                <a:ext cx="8889306" cy="5302542"/>
              </a:xfrm>
              <a:prstGeom prst="rect">
                <a:avLst/>
              </a:prstGeom>
              <a:blipFill>
                <a:blip r:embed="rId2"/>
                <a:stretch>
                  <a:fillRect l="-1029" t="-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9E6F76-CC29-4975-9BAB-503E4958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42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9AB6CE-A62F-4954-9847-5168EC3A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849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261D58-9F51-4672-9A1B-28075F792202}"/>
              </a:ext>
            </a:extLst>
          </p:cNvPr>
          <p:cNvSpPr/>
          <p:nvPr/>
        </p:nvSpPr>
        <p:spPr>
          <a:xfrm>
            <a:off x="3864114" y="116632"/>
            <a:ext cx="141577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通关状态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7B03C3-E63B-48E4-A23A-7DE60DFA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747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Rectangle 7">
                <a:extLst>
                  <a:ext uri="{FF2B5EF4-FFF2-40B4-BE49-F238E27FC236}">
                    <a16:creationId xmlns:a16="http://schemas.microsoft.com/office/drawing/2014/main" id="{C099381B-7BF7-CE40-A67F-B73B29CBB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228600"/>
                <a:ext cx="8587680" cy="954107"/>
              </a:xfrm>
              <a:prstGeom prst="rect">
                <a:avLst/>
              </a:prstGeom>
              <a:solidFill>
                <a:srgbClr val="990033"/>
              </a:solidFill>
              <a:ln w="9525">
                <a:solidFill>
                  <a:srgbClr val="FF3399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六</a:t>
                </a:r>
                <a:r>
                  <a:rPr lang="en-US" altLang="zh-CN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.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有心力作用下，质点</a:t>
                </a:r>
                <a:r>
                  <a:rPr lang="zh-CN" altLang="en-US" sz="2800" dirty="0">
                    <a:solidFill>
                      <a:srgbClr val="FFFFFF"/>
                    </a:solidFill>
                    <a:ea typeface="黑体" panose="02010609060101010101" pitchFamily="49" charset="-122"/>
                  </a:rPr>
                  <a:t>矢径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的微分方程 </a:t>
                </a:r>
                <a:endPara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⟺</m:t>
                    </m:r>
                  </m:oMath>
                </a14:m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  质点在有效势场</a:t>
                </a:r>
                <a14:m>
                  <m:oMath xmlns:m="http://schemas.openxmlformats.org/officeDocument/2006/math">
                    <m:r>
                      <a:rPr kumimoji="1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𝑉</m:t>
                    </m:r>
                    <m:r>
                      <a:rPr kumimoji="1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+mn-cs"/>
                  </a:rPr>
                  <a:t>中的一维运动微分方程</a:t>
                </a:r>
              </a:p>
            </p:txBody>
          </p:sp>
        </mc:Choice>
        <mc:Fallback xmlns="">
          <p:sp>
            <p:nvSpPr>
              <p:cNvPr id="29698" name="Rectangle 7">
                <a:extLst>
                  <a:ext uri="{FF2B5EF4-FFF2-40B4-BE49-F238E27FC236}">
                    <a16:creationId xmlns:a16="http://schemas.microsoft.com/office/drawing/2014/main" id="{C099381B-7BF7-CE40-A67F-B73B29CBB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28600"/>
                <a:ext cx="8587680" cy="954107"/>
              </a:xfrm>
              <a:prstGeom prst="rect">
                <a:avLst/>
              </a:prstGeom>
              <a:blipFill>
                <a:blip r:embed="rId3"/>
                <a:stretch>
                  <a:fillRect l="-1347" t="-8228" b="-13924"/>
                </a:stretch>
              </a:blipFill>
              <a:ln w="9525">
                <a:solidFill>
                  <a:srgbClr val="FF3399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6F0D041-BB83-BB40-AEEE-E2F483263E09}"/>
              </a:ext>
            </a:extLst>
          </p:cNvPr>
          <p:cNvGrpSpPr/>
          <p:nvPr/>
        </p:nvGrpSpPr>
        <p:grpSpPr>
          <a:xfrm>
            <a:off x="304800" y="1260475"/>
            <a:ext cx="6427788" cy="569913"/>
            <a:chOff x="304800" y="1260475"/>
            <a:chExt cx="6427788" cy="569913"/>
          </a:xfrm>
        </p:grpSpPr>
        <p:sp>
          <p:nvSpPr>
            <p:cNvPr id="29699" name="文本框 4">
              <a:extLst>
                <a:ext uri="{FF2B5EF4-FFF2-40B4-BE49-F238E27FC236}">
                  <a16:creationId xmlns:a16="http://schemas.microsoft.com/office/drawing/2014/main" id="{26824FB7-7AD2-2941-BBE1-78C6A019F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1308100"/>
              <a:ext cx="4494213" cy="4619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有心力所用下质点运动微分方程</a:t>
              </a:r>
            </a:p>
          </p:txBody>
        </p:sp>
        <p:graphicFrame>
          <p:nvGraphicFramePr>
            <p:cNvPr id="29700" name="对象 23">
              <a:extLst>
                <a:ext uri="{FF2B5EF4-FFF2-40B4-BE49-F238E27FC236}">
                  <a16:creationId xmlns:a16="http://schemas.microsoft.com/office/drawing/2014/main" id="{449F38A2-1F2B-A640-B289-36F7A199CF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03788" y="1260475"/>
            <a:ext cx="1828800" cy="569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8" name="Equation" r:id="rId4" imgW="9359900" imgH="2927350" progId="Equation.DSMT4">
                    <p:embed/>
                  </p:oleObj>
                </mc:Choice>
                <mc:Fallback>
                  <p:oleObj name="Equation" r:id="rId4" imgW="9359900" imgH="2927350" progId="Equation.DSMT4">
                    <p:embed/>
                    <p:pic>
                      <p:nvPicPr>
                        <p:cNvPr id="29700" name="对象 23">
                          <a:extLst>
                            <a:ext uri="{FF2B5EF4-FFF2-40B4-BE49-F238E27FC236}">
                              <a16:creationId xmlns:a16="http://schemas.microsoft.com/office/drawing/2014/main" id="{449F38A2-1F2B-A640-B289-36F7A199CF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3788" y="1260475"/>
                          <a:ext cx="1828800" cy="5699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01" name="对象 27">
            <a:extLst>
              <a:ext uri="{FF2B5EF4-FFF2-40B4-BE49-F238E27FC236}">
                <a16:creationId xmlns:a16="http://schemas.microsoft.com/office/drawing/2014/main" id="{BF890164-FE81-D345-8C2B-7B9BE58A84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6438" y="1955800"/>
          <a:ext cx="2714625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9" name="Equation" r:id="rId6" imgW="13900150" imgH="7607300" progId="Equation.DSMT4">
                  <p:embed/>
                </p:oleObj>
              </mc:Choice>
              <mc:Fallback>
                <p:oleObj name="Equation" r:id="rId6" imgW="13900150" imgH="7607300" progId="Equation.DSMT4">
                  <p:embed/>
                  <p:pic>
                    <p:nvPicPr>
                      <p:cNvPr id="29701" name="对象 27">
                        <a:extLst>
                          <a:ext uri="{FF2B5EF4-FFF2-40B4-BE49-F238E27FC236}">
                            <a16:creationId xmlns:a16="http://schemas.microsoft.com/office/drawing/2014/main" id="{BF890164-FE81-D345-8C2B-7B9BE58A84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438" y="1955800"/>
                        <a:ext cx="2714625" cy="1481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702" name="文本框 28">
                <a:extLst>
                  <a:ext uri="{FF2B5EF4-FFF2-40B4-BE49-F238E27FC236}">
                    <a16:creationId xmlns:a16="http://schemas.microsoft.com/office/drawing/2014/main" id="{895B3B7F-2356-C547-A0A6-0EC875A0AD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594" y="3212976"/>
                <a:ext cx="7808933" cy="29191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横向方程</a:t>
                </a:r>
                <a14:m>
                  <m:oMath xmlns:m="http://schemas.openxmlformats.org/officeDocument/2006/math">
                    <m:r>
                      <a:rPr kumimoji="1" lang="zh-CN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  <m:r>
                      <a:rPr kumimoji="1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角动量守恒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𝐽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𝑚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𝑟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常数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⟹</m:t>
                    </m:r>
                    <m:r>
                      <a:rPr kumimoji="1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 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 </m:t>
                    </m:r>
                    <m:acc>
                      <m:accPr>
                        <m:chr m:val="̇"/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𝐽</m:t>
                        </m:r>
                      </m:num>
                      <m:den>
                        <m:r>
                          <a:rPr kumimoji="1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432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𝑚</m:t>
                        </m:r>
                        <m:sSup>
                          <m:sSupPr>
                            <m:ctrlP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𝑟</m:t>
                            </m:r>
                          </m:e>
                          <m:sup>
                            <m:r>
                              <a:rPr kumimoji="1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432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代入径向方程，得到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d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𝑈</m:t>
                          </m:r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d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432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⟹</m:t>
                      </m:r>
                      <m:r>
                        <a:rPr kumimoji="1" lang="zh-CN" alt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𝑉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29702" name="文本框 28">
                <a:extLst>
                  <a:ext uri="{FF2B5EF4-FFF2-40B4-BE49-F238E27FC236}">
                    <a16:creationId xmlns:a16="http://schemas.microsoft.com/office/drawing/2014/main" id="{895B3B7F-2356-C547-A0A6-0EC875A0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594" y="3212976"/>
                <a:ext cx="7808933" cy="2919132"/>
              </a:xfrm>
              <a:prstGeom prst="rect">
                <a:avLst/>
              </a:prstGeom>
              <a:blipFill>
                <a:blip r:embed="rId8"/>
                <a:stretch>
                  <a:fillRect l="-1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87BF87-47F4-4F28-B1E6-CE7FDD327D99}"/>
                  </a:ext>
                </a:extLst>
              </p:cNvPr>
              <p:cNvSpPr/>
              <p:nvPr/>
            </p:nvSpPr>
            <p:spPr>
              <a:xfrm>
                <a:off x="6828269" y="2226965"/>
                <a:ext cx="1316258" cy="676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𝐹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87BF87-47F4-4F28-B1E6-CE7FDD327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269" y="2226965"/>
                <a:ext cx="1316258" cy="676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60AC9-C7D5-409E-82BB-1F368414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539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B545F78-4FDD-C542-9229-17509D3ED1A5}"/>
                  </a:ext>
                </a:extLst>
              </p:cNvPr>
              <p:cNvSpPr/>
              <p:nvPr/>
            </p:nvSpPr>
            <p:spPr>
              <a:xfrm>
                <a:off x="899592" y="332656"/>
                <a:ext cx="5878019" cy="8429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acc>
                      <m:r>
                        <a:rPr kumimoji="1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𝑑𝑉</m:t>
                          </m:r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𝑑𝑟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,</m:t>
                      </m:r>
                      <m:r>
                        <a:rPr kumimoji="1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  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≡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𝐽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  <m:r>
                            <a:rPr kumimoji="1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432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𝑚</m:t>
                          </m:r>
                          <m:sSup>
                            <m:sSupPr>
                              <m:ctrlP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432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B545F78-4FDD-C542-9229-17509D3ED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32656"/>
                <a:ext cx="5878019" cy="842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8">
                <a:extLst>
                  <a:ext uri="{FF2B5EF4-FFF2-40B4-BE49-F238E27FC236}">
                    <a16:creationId xmlns:a16="http://schemas.microsoft.com/office/drawing/2014/main" id="{C3032D1D-8BB5-B940-9EA5-495BAD1B4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1273395"/>
                <a:ext cx="8856984" cy="3272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公式含义：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有心力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场中，质点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矢径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  <m:d>
                      <m:dPr>
                        <m:ctrlP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+mn-cs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的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微分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方程，等价于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有效势场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𝑉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(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𝑟</m:t>
                    </m:r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黑体" panose="020106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中作一维运动的质点的</a:t>
                </a: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运动微分方程。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机械能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𝐸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𝑟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+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𝑈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黑体" panose="02010609060101010101" pitchFamily="49" charset="-122"/>
                          <a:cs typeface="+mn-cs"/>
                        </a:rPr>
                        <m:t>  </m:t>
                      </m:r>
                      <m:d>
                        <m:d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平面</m:t>
                          </m:r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运动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质点</m:t>
                          </m:r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机械能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给定有效势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和机械能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，可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判断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质点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能否在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某个区间内运动</a:t>
                </a:r>
              </a:p>
            </p:txBody>
          </p:sp>
        </mc:Choice>
        <mc:Fallback xmlns="">
          <p:sp>
            <p:nvSpPr>
              <p:cNvPr id="3" name="文本框 28">
                <a:extLst>
                  <a:ext uri="{FF2B5EF4-FFF2-40B4-BE49-F238E27FC236}">
                    <a16:creationId xmlns:a16="http://schemas.microsoft.com/office/drawing/2014/main" id="{C3032D1D-8BB5-B940-9EA5-495BAD1B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273395"/>
                <a:ext cx="8856984" cy="3272499"/>
              </a:xfrm>
              <a:prstGeom prst="rect">
                <a:avLst/>
              </a:prstGeom>
              <a:blipFill>
                <a:blip r:embed="rId4"/>
                <a:stretch>
                  <a:fillRect l="-1102" b="-2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074693E-9146-48E5-A7BF-3E16EC439390}"/>
                  </a:ext>
                </a:extLst>
              </p:cNvPr>
              <p:cNvSpPr/>
              <p:nvPr/>
            </p:nvSpPr>
            <p:spPr>
              <a:xfrm>
                <a:off x="7236296" y="523284"/>
                <a:ext cx="158417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𝐹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∇</m:t>
                      </m:r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074693E-9146-48E5-A7BF-3E16EC439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523284"/>
                <a:ext cx="15841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7FCE414-B279-4A60-98D1-F0FAA8962775}"/>
                  </a:ext>
                </a:extLst>
              </p:cNvPr>
              <p:cNvSpPr/>
              <p:nvPr/>
            </p:nvSpPr>
            <p:spPr>
              <a:xfrm>
                <a:off x="4740771" y="2481342"/>
                <a:ext cx="4073679" cy="83349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𝑚𝑟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𝜃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7FCE414-B279-4A60-98D1-F0FAA8962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771" y="2481342"/>
                <a:ext cx="4073679" cy="833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24">
            <a:extLst>
              <a:ext uri="{FF2B5EF4-FFF2-40B4-BE49-F238E27FC236}">
                <a16:creationId xmlns:a16="http://schemas.microsoft.com/office/drawing/2014/main" id="{03D5D6CE-12C5-4B73-A5EA-5B2553CE5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181460"/>
              </p:ext>
            </p:extLst>
          </p:nvPr>
        </p:nvGraphicFramePr>
        <p:xfrm>
          <a:off x="3200400" y="4522787"/>
          <a:ext cx="2743200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7" name="位图图像" r:id="rId7" imgW="1117600" imgH="952500" progId="Paint.Picture">
                  <p:embed/>
                </p:oleObj>
              </mc:Choice>
              <mc:Fallback>
                <p:oleObj name="位图图像" r:id="rId7" imgW="1117600" imgH="952500" progId="Paint.Picture">
                  <p:embed/>
                  <p:pic>
                    <p:nvPicPr>
                      <p:cNvPr id="35846" name="Object 24">
                        <a:extLst>
                          <a:ext uri="{FF2B5EF4-FFF2-40B4-BE49-F238E27FC236}">
                            <a16:creationId xmlns:a16="http://schemas.microsoft.com/office/drawing/2014/main" id="{9B0F149D-9B56-0043-8A16-186D03260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522787"/>
                        <a:ext cx="2743200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1AE04-E4D4-4BDD-B60B-EDACDC93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78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28">
                <a:extLst>
                  <a:ext uri="{FF2B5EF4-FFF2-40B4-BE49-F238E27FC236}">
                    <a16:creationId xmlns:a16="http://schemas.microsoft.com/office/drawing/2014/main" id="{C4D1D582-0325-4344-9908-4A4384ED7F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508" y="30245"/>
                <a:ext cx="8856984" cy="3237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：质点在线性恢复力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acc>
                      <m:accPr>
                        <m:chr m:val="⃗"/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0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作用下运动，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时矢径为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沿横向，求后续过程中</a:t>
                </a:r>
                <a:r>
                  <a:rPr lang="zh-CN" altLang="en-US" sz="20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矢径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20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随时间如何变化</a:t>
                </a:r>
                <a:r>
                  <a:rPr lang="en-US" altLang="zh-CN" sz="20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?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解答：有心力作用，角动量守恒，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𝐽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；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线性恢复力，对应的势能为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，故</a:t>
                </a:r>
                <a:endParaRPr lang="en-US" altLang="zh-CN" sz="20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根据机械能守恒，有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𝑚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endParaRPr lang="zh-CN" altLang="en-US" sz="20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28">
                <a:extLst>
                  <a:ext uri="{FF2B5EF4-FFF2-40B4-BE49-F238E27FC236}">
                    <a16:creationId xmlns:a16="http://schemas.microsoft.com/office/drawing/2014/main" id="{C4D1D582-0325-4344-9908-4A4384ED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30245"/>
                <a:ext cx="8856984" cy="3237553"/>
              </a:xfrm>
              <a:prstGeom prst="rect">
                <a:avLst/>
              </a:prstGeom>
              <a:blipFill>
                <a:blip r:embed="rId2"/>
                <a:stretch>
                  <a:fillRect l="-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1427D6E-284E-4745-BDA5-084CCD3EB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" y="3264607"/>
            <a:ext cx="4462493" cy="295268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ED9B93-468F-483F-AFE8-8AAE1AF0E5B1}"/>
              </a:ext>
            </a:extLst>
          </p:cNvPr>
          <p:cNvCxnSpPr>
            <a:endCxn id="4" idx="3"/>
          </p:cNvCxnSpPr>
          <p:nvPr/>
        </p:nvCxnSpPr>
        <p:spPr bwMode="auto">
          <a:xfrm>
            <a:off x="562319" y="4740948"/>
            <a:ext cx="399444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432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45E685-E887-4DCE-819E-39B5BB6253BB}"/>
                  </a:ext>
                </a:extLst>
              </p:cNvPr>
              <p:cNvSpPr txBox="1"/>
              <p:nvPr/>
            </p:nvSpPr>
            <p:spPr>
              <a:xfrm>
                <a:off x="2183491" y="4279283"/>
                <a:ext cx="466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45E685-E887-4DCE-819E-39B5BB62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91" y="4279283"/>
                <a:ext cx="4660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EEC7CF9-F877-4E16-B489-B12549EAAAE4}"/>
              </a:ext>
            </a:extLst>
          </p:cNvPr>
          <p:cNvCxnSpPr/>
          <p:nvPr/>
        </p:nvCxnSpPr>
        <p:spPr bwMode="auto">
          <a:xfrm>
            <a:off x="3874687" y="4740950"/>
            <a:ext cx="0" cy="9719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5A7DB3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B82944-8973-401C-A40A-5D803AAA301A}"/>
              </a:ext>
            </a:extLst>
          </p:cNvPr>
          <p:cNvCxnSpPr/>
          <p:nvPr/>
        </p:nvCxnSpPr>
        <p:spPr bwMode="auto">
          <a:xfrm>
            <a:off x="922359" y="4740950"/>
            <a:ext cx="0" cy="9719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5A7DB3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8658BF-1D79-4C6D-9FD4-6C7D8F6A9D25}"/>
                  </a:ext>
                </a:extLst>
              </p:cNvPr>
              <p:cNvSpPr txBox="1"/>
              <p:nvPr/>
            </p:nvSpPr>
            <p:spPr>
              <a:xfrm>
                <a:off x="665878" y="5734197"/>
                <a:ext cx="954107" cy="797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近日点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8658BF-1D79-4C6D-9FD4-6C7D8F6A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8" y="5734197"/>
                <a:ext cx="954107" cy="797975"/>
              </a:xfrm>
              <a:prstGeom prst="rect">
                <a:avLst/>
              </a:prstGeom>
              <a:blipFill>
                <a:blip r:embed="rId5"/>
                <a:stretch>
                  <a:fillRect l="-6369" r="-5732" b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47482B-0D55-493F-9257-42F8D826260C}"/>
                  </a:ext>
                </a:extLst>
              </p:cNvPr>
              <p:cNvSpPr txBox="1"/>
              <p:nvPr/>
            </p:nvSpPr>
            <p:spPr>
              <a:xfrm>
                <a:off x="3397633" y="5712879"/>
                <a:ext cx="9541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432FF"/>
                  </a:solidFill>
                </a:endParaRPr>
              </a:p>
              <a:p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远日点</a:t>
                </a:r>
                <a:endParaRPr lang="zh-CN" altLang="en-US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47482B-0D55-493F-9257-42F8D8262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633" y="5712879"/>
                <a:ext cx="954107" cy="769441"/>
              </a:xfrm>
              <a:prstGeom prst="rect">
                <a:avLst/>
              </a:prstGeom>
              <a:blipFill>
                <a:blip r:embed="rId6"/>
                <a:stretch>
                  <a:fillRect l="-6369" r="-5732" b="-13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8876DC-7B51-48AF-972C-1D22F040B989}"/>
                  </a:ext>
                </a:extLst>
              </p:cNvPr>
              <p:cNvSpPr/>
              <p:nvPr/>
            </p:nvSpPr>
            <p:spPr>
              <a:xfrm>
                <a:off x="4860032" y="3170560"/>
                <a:ext cx="3994441" cy="3358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→0,∞</m:t>
                    </m:r>
                  </m:oMath>
                </a14:m>
                <a:r>
                  <a:rPr lang="zh-CN" altLang="en-US" sz="2000" b="0" i="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</a:t>
                </a:r>
                <a:r>
                  <a:rPr lang="zh-CN" altLang="en-US" sz="2000" i="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，均有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→∞</m:t>
                    </m:r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⟹  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任给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，均有势阱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i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变化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范围有限，存在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近日点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和远日点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质点在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的环带内运动</a:t>
                </a:r>
                <a:endParaRPr lang="en-US" altLang="zh-CN" sz="20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质点运动范围是有限的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8876DC-7B51-48AF-972C-1D22F040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170560"/>
                <a:ext cx="3994441" cy="3358420"/>
              </a:xfrm>
              <a:prstGeom prst="rect">
                <a:avLst/>
              </a:prstGeom>
              <a:blipFill>
                <a:blip r:embed="rId7"/>
                <a:stretch>
                  <a:fillRect l="-1524" b="-2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C4D0D4A7-4A76-4A58-8EFA-D49C87A8F89C}"/>
              </a:ext>
            </a:extLst>
          </p:cNvPr>
          <p:cNvSpPr/>
          <p:nvPr/>
        </p:nvSpPr>
        <p:spPr bwMode="auto">
          <a:xfrm>
            <a:off x="5703788" y="5157192"/>
            <a:ext cx="2246453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C1CBFF-7EB0-4B1F-B85E-BB6D5037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949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28">
                <a:extLst>
                  <a:ext uri="{FF2B5EF4-FFF2-40B4-BE49-F238E27FC236}">
                    <a16:creationId xmlns:a16="http://schemas.microsoft.com/office/drawing/2014/main" id="{C4D1D582-0325-4344-9908-4A4384ED7F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438" y="154335"/>
                <a:ext cx="3780420" cy="153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d</m:t>
                          </m:r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0432FF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28">
                <a:extLst>
                  <a:ext uri="{FF2B5EF4-FFF2-40B4-BE49-F238E27FC236}">
                    <a16:creationId xmlns:a16="http://schemas.microsoft.com/office/drawing/2014/main" id="{C4D1D582-0325-4344-9908-4A4384ED7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438" y="154335"/>
                <a:ext cx="3780420" cy="1534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1427D6E-284E-4745-BDA5-084CCD3EB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34630"/>
            <a:ext cx="4462493" cy="295268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9ED9B93-468F-483F-AFE8-8AAE1AF0E5B1}"/>
              </a:ext>
            </a:extLst>
          </p:cNvPr>
          <p:cNvCxnSpPr>
            <a:endCxn id="4" idx="3"/>
          </p:cNvCxnSpPr>
          <p:nvPr/>
        </p:nvCxnSpPr>
        <p:spPr bwMode="auto">
          <a:xfrm>
            <a:off x="4752021" y="1610971"/>
            <a:ext cx="3994441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432FF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45E685-E887-4DCE-819E-39B5BB6253BB}"/>
                  </a:ext>
                </a:extLst>
              </p:cNvPr>
              <p:cNvSpPr txBox="1"/>
              <p:nvPr/>
            </p:nvSpPr>
            <p:spPr>
              <a:xfrm>
                <a:off x="6373193" y="1149306"/>
                <a:ext cx="4660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45E685-E887-4DCE-819E-39B5BB62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193" y="1149306"/>
                <a:ext cx="4660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EEC7CF9-F877-4E16-B489-B12549EAAAE4}"/>
              </a:ext>
            </a:extLst>
          </p:cNvPr>
          <p:cNvCxnSpPr/>
          <p:nvPr/>
        </p:nvCxnSpPr>
        <p:spPr bwMode="auto">
          <a:xfrm>
            <a:off x="8064389" y="1610973"/>
            <a:ext cx="0" cy="9719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5A7DB3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AB82944-8973-401C-A40A-5D803AAA301A}"/>
              </a:ext>
            </a:extLst>
          </p:cNvPr>
          <p:cNvCxnSpPr/>
          <p:nvPr/>
        </p:nvCxnSpPr>
        <p:spPr bwMode="auto">
          <a:xfrm>
            <a:off x="5112061" y="1610973"/>
            <a:ext cx="0" cy="97192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5A7DB3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8658BF-1D79-4C6D-9FD4-6C7D8F6A9D25}"/>
                  </a:ext>
                </a:extLst>
              </p:cNvPr>
              <p:cNvSpPr txBox="1"/>
              <p:nvPr/>
            </p:nvSpPr>
            <p:spPr>
              <a:xfrm>
                <a:off x="4855580" y="2604220"/>
                <a:ext cx="954107" cy="797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近日点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8658BF-1D79-4C6D-9FD4-6C7D8F6A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580" y="2604220"/>
                <a:ext cx="954107" cy="797975"/>
              </a:xfrm>
              <a:prstGeom prst="rect">
                <a:avLst/>
              </a:prstGeom>
              <a:blipFill>
                <a:blip r:embed="rId5"/>
                <a:stretch>
                  <a:fillRect l="-7051" r="-5769" b="-1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47482B-0D55-493F-9257-42F8D826260C}"/>
                  </a:ext>
                </a:extLst>
              </p:cNvPr>
              <p:cNvSpPr txBox="1"/>
              <p:nvPr/>
            </p:nvSpPr>
            <p:spPr>
              <a:xfrm>
                <a:off x="7587335" y="2582902"/>
                <a:ext cx="9541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432FF"/>
                  </a:solidFill>
                </a:endParaRPr>
              </a:p>
              <a:p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远日点</a:t>
                </a:r>
                <a:endParaRPr lang="zh-CN" altLang="en-US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47482B-0D55-493F-9257-42F8D8262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35" y="2582902"/>
                <a:ext cx="954107" cy="769441"/>
              </a:xfrm>
              <a:prstGeom prst="rect">
                <a:avLst/>
              </a:prstGeom>
              <a:blipFill>
                <a:blip r:embed="rId6"/>
                <a:stretch>
                  <a:fillRect l="-7051" r="-5769" b="-13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8876DC-7B51-48AF-972C-1D22F040B989}"/>
                  </a:ext>
                </a:extLst>
              </p:cNvPr>
              <p:cNvSpPr/>
              <p:nvPr/>
            </p:nvSpPr>
            <p:spPr>
              <a:xfrm>
                <a:off x="152955" y="3302229"/>
                <a:ext cx="8883541" cy="3135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(1)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近日点或远日点处，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，故有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𝒓</m:t>
                        </m:r>
                      </m:e>
                    </m:acc>
                    <m:r>
                      <a:rPr lang="en-US" altLang="zh-CN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𝟎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仅有横向速度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(2)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时质点位于近日点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对应的力作用下，质点先加速后减速，到达远日点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出发，先加速后减速，最终回到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𝐴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完成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的一个周期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𝑑𝑡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𝑑𝑟</m:t>
                              </m:r>
                            </m:num>
                            <m:den>
                              <m:acc>
                                <m:accPr>
                                  <m:chr m:val="̇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𝑟</m:t>
                                  </m:r>
                                </m:e>
                              </m:acc>
                            </m:den>
                          </m:f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2</m:t>
                      </m:r>
                      <m:nary>
                        <m:naryPr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𝑎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𝑑𝑟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2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𝐸</m:t>
                                          </m:r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𝑉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432FF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49" charset="-122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(3)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若质点走半径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的圆形轨道，运动过程中必有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，根据机械能公式，必有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 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的极值点。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(4)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若圆形轨道是稳定的（偏离后能自动回到该点），则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必然是极小值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28876DC-7B51-48AF-972C-1D22F040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5" y="3302229"/>
                <a:ext cx="8883541" cy="3135923"/>
              </a:xfrm>
              <a:prstGeom prst="rect">
                <a:avLst/>
              </a:prstGeom>
              <a:blipFill>
                <a:blip r:embed="rId7"/>
                <a:stretch>
                  <a:fillRect l="-686" b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2F39BD6-0C6C-4114-97A4-4BFB04119AD6}"/>
                  </a:ext>
                </a:extLst>
              </p:cNvPr>
              <p:cNvSpPr/>
              <p:nvPr/>
            </p:nvSpPr>
            <p:spPr>
              <a:xfrm>
                <a:off x="5052343" y="1171884"/>
                <a:ext cx="4601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2F39BD6-0C6C-4114-97A4-4BFB04119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343" y="1171884"/>
                <a:ext cx="46019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ECC4DB-1D8F-46E5-9D3C-B58D20A2728F}"/>
                  </a:ext>
                </a:extLst>
              </p:cNvPr>
              <p:cNvSpPr/>
              <p:nvPr/>
            </p:nvSpPr>
            <p:spPr>
              <a:xfrm>
                <a:off x="7718332" y="1149305"/>
                <a:ext cx="4718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ECC4DB-1D8F-46E5-9D3C-B58D20A27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332" y="1149305"/>
                <a:ext cx="47185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28">
                <a:extLst>
                  <a:ext uri="{FF2B5EF4-FFF2-40B4-BE49-F238E27FC236}">
                    <a16:creationId xmlns:a16="http://schemas.microsoft.com/office/drawing/2014/main" id="{89F8BBEF-2C02-489A-AC9D-A6561F9BAE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438" y="1772164"/>
                <a:ext cx="3780420" cy="1231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𝐸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</m:t>
                      </m:r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4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28">
                <a:extLst>
                  <a:ext uri="{FF2B5EF4-FFF2-40B4-BE49-F238E27FC236}">
                    <a16:creationId xmlns:a16="http://schemas.microsoft.com/office/drawing/2014/main" id="{89F8BBEF-2C02-489A-AC9D-A6561F9BA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438" y="1772164"/>
                <a:ext cx="3780420" cy="12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CD7B93-A2EC-4910-B3B0-D2030903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77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A418C58-6545-4D4B-BCA2-02E672F65272}"/>
                  </a:ext>
                </a:extLst>
              </p:cNvPr>
              <p:cNvSpPr/>
              <p:nvPr/>
            </p:nvSpPr>
            <p:spPr>
              <a:xfrm>
                <a:off x="6167789" y="189774"/>
                <a:ext cx="2570447" cy="465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𝐸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A418C58-6545-4D4B-BCA2-02E672F65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89" y="189774"/>
                <a:ext cx="2570447" cy="465064"/>
              </a:xfrm>
              <a:prstGeom prst="rect">
                <a:avLst/>
              </a:prstGeom>
              <a:blipFill>
                <a:blip r:embed="rId2"/>
                <a:stretch>
                  <a:fillRect t="-86842" r="-17340" b="-15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CFD0592-9F1F-4282-8005-E2329C1046A4}"/>
                  </a:ext>
                </a:extLst>
              </p:cNvPr>
              <p:cNvSpPr/>
              <p:nvPr/>
            </p:nvSpPr>
            <p:spPr>
              <a:xfrm>
                <a:off x="60742" y="3469833"/>
                <a:ext cx="5015526" cy="26426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(1) 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+mj-lt"/>
                    <a:ea typeface="黑体" panose="02010609060101010101" pitchFamily="49" charset="-122"/>
                  </a:rPr>
                  <a:t>环域内运动，边界上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acc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0432FF"/>
                    </a:solidFill>
                    <a:latin typeface="+mj-lt"/>
                    <a:ea typeface="黑体" panose="02010609060101010101" pitchFamily="49" charset="-122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𝜏</m:t>
                    </m:r>
                    <m:r>
                      <a:rPr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=2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𝑎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𝑑𝑟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𝐸</m:t>
                                        </m:r>
                                        <m:r>
                                          <a:rPr lang="en-US" altLang="zh-CN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000" i="1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000" i="1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</m:e>
                    </m:nary>
                  </m:oMath>
                </a14:m>
                <a:endParaRPr lang="en-US" altLang="zh-CN" sz="2000" dirty="0">
                  <a:solidFill>
                    <a:srgbClr val="0432FF"/>
                  </a:solidFill>
                  <a:latin typeface="+mj-lt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(3) </a:t>
                </a:r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若质点走圆形轨道，则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黑体" panose="02010609060101010101" pitchFamily="49" charset="-122"/>
                  </a:rPr>
                  <a:t>的极值点，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𝐸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(4) </a:t>
                </a: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圆轨道稳定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⟹   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极小值点</a:t>
                </a:r>
                <a:endParaRPr lang="en-US" altLang="zh-CN" sz="2000" dirty="0">
                  <a:solidFill>
                    <a:srgbClr val="0432FF"/>
                  </a:solidFill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（</a:t>
                </a:r>
                <a:r>
                  <a:rPr lang="zh-CN" altLang="en-US" sz="2000" b="1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圆形轨道稳定性条件</a:t>
                </a:r>
                <a:r>
                  <a:rPr lang="zh-CN" altLang="en-US" sz="2000" dirty="0">
                    <a:solidFill>
                      <a:srgbClr val="0432FF"/>
                    </a:solidFill>
                    <a:ea typeface="黑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CFD0592-9F1F-4282-8005-E2329C104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" y="3469833"/>
                <a:ext cx="5015526" cy="2642647"/>
              </a:xfrm>
              <a:prstGeom prst="rect">
                <a:avLst/>
              </a:prstGeom>
              <a:blipFill>
                <a:blip r:embed="rId3"/>
                <a:stretch>
                  <a:fillRect l="-1337" b="-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6AD5FC83-E02B-44A8-A4FD-83363B2FE6BC}"/>
              </a:ext>
            </a:extLst>
          </p:cNvPr>
          <p:cNvGrpSpPr/>
          <p:nvPr/>
        </p:nvGrpSpPr>
        <p:grpSpPr>
          <a:xfrm>
            <a:off x="430564" y="640413"/>
            <a:ext cx="3574682" cy="2654631"/>
            <a:chOff x="164883" y="3772922"/>
            <a:chExt cx="3574682" cy="2654631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FD98C44-C098-40A1-A67D-D86BE68B2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83" y="3772922"/>
              <a:ext cx="3574682" cy="2365248"/>
            </a:xfrm>
            <a:prstGeom prst="rect">
              <a:avLst/>
            </a:prstGeom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EFDC5D0-9927-4AD9-A8D1-A1261E203891}"/>
                </a:ext>
              </a:extLst>
            </p:cNvPr>
            <p:cNvCxnSpPr>
              <a:cxnSpLocks/>
              <a:endCxn id="23" idx="3"/>
            </p:cNvCxnSpPr>
            <p:nvPr/>
          </p:nvCxnSpPr>
          <p:spPr bwMode="auto">
            <a:xfrm>
              <a:off x="323528" y="4926778"/>
              <a:ext cx="341603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432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1A660B-A425-44B6-A352-497E03E1F414}"/>
                    </a:ext>
                  </a:extLst>
                </p:cNvPr>
                <p:cNvSpPr txBox="1"/>
                <p:nvPr/>
              </p:nvSpPr>
              <p:spPr>
                <a:xfrm>
                  <a:off x="1886338" y="4432969"/>
                  <a:ext cx="4660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A1A660B-A425-44B6-A352-497E03E1F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338" y="4432969"/>
                  <a:ext cx="46602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0CB916C-D81E-4416-8047-C3B5BDBAC3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5856" y="4926778"/>
              <a:ext cx="0" cy="81638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5A7DB3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7D2A60D-7438-401D-B668-DEA4CBCB967D}"/>
                    </a:ext>
                  </a:extLst>
                </p:cNvPr>
                <p:cNvSpPr txBox="1"/>
                <p:nvPr/>
              </p:nvSpPr>
              <p:spPr>
                <a:xfrm>
                  <a:off x="396075" y="5726784"/>
                  <a:ext cx="877163" cy="7007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  <a:p>
                  <a:r>
                    <a:rPr lang="zh-CN" altLang="en-US" sz="1800" dirty="0">
                      <a:solidFill>
                        <a:srgbClr val="0432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近日点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7D2A60D-7438-401D-B668-DEA4CBCB9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075" y="5726784"/>
                  <a:ext cx="877163" cy="700769"/>
                </a:xfrm>
                <a:prstGeom prst="rect">
                  <a:avLst/>
                </a:prstGeom>
                <a:blipFill>
                  <a:blip r:embed="rId6"/>
                  <a:stretch>
                    <a:fillRect l="-6294" r="-4895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3C3ABDF-5391-474E-85A5-AB469029C249}"/>
                    </a:ext>
                  </a:extLst>
                </p:cNvPr>
                <p:cNvSpPr txBox="1"/>
                <p:nvPr/>
              </p:nvSpPr>
              <p:spPr>
                <a:xfrm>
                  <a:off x="2762474" y="5738614"/>
                  <a:ext cx="87716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rgbClr val="0432FF"/>
                    </a:solidFill>
                  </a:endParaRPr>
                </a:p>
                <a:p>
                  <a:r>
                    <a:rPr lang="zh-CN" altLang="en-US" sz="1800" dirty="0">
                      <a:solidFill>
                        <a:srgbClr val="0432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远日点</a:t>
                  </a:r>
                  <a:endPara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3C3ABDF-5391-474E-85A5-AB469029C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474" y="5738614"/>
                  <a:ext cx="877163" cy="677108"/>
                </a:xfrm>
                <a:prstGeom prst="rect">
                  <a:avLst/>
                </a:prstGeom>
                <a:blipFill>
                  <a:blip r:embed="rId7"/>
                  <a:stretch>
                    <a:fillRect l="-6250" r="-4167" b="-135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F305AF5-BD55-4D33-8B33-A65B44A135AD}"/>
                    </a:ext>
                  </a:extLst>
                </p:cNvPr>
                <p:cNvSpPr/>
                <p:nvPr/>
              </p:nvSpPr>
              <p:spPr>
                <a:xfrm>
                  <a:off x="742421" y="4497258"/>
                  <a:ext cx="46019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F305AF5-BD55-4D33-8B33-A65B44A135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421" y="4497258"/>
                  <a:ext cx="460190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35697C3-7689-487D-AF7A-291CA24E1881}"/>
                    </a:ext>
                  </a:extLst>
                </p:cNvPr>
                <p:cNvSpPr/>
                <p:nvPr/>
              </p:nvSpPr>
              <p:spPr>
                <a:xfrm>
                  <a:off x="2965125" y="4462841"/>
                  <a:ext cx="47185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35697C3-7689-487D-AF7A-291CA24E1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125" y="4462841"/>
                  <a:ext cx="47185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2DA3EA4-041A-44C0-8237-CBE7071D2F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2178" y="4926778"/>
              <a:ext cx="0" cy="81638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5A7DB3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F7287C3-FC01-4050-A93E-521CFBD29434}"/>
              </a:ext>
            </a:extLst>
          </p:cNvPr>
          <p:cNvGrpSpPr/>
          <p:nvPr/>
        </p:nvGrpSpPr>
        <p:grpSpPr>
          <a:xfrm>
            <a:off x="5489216" y="1348321"/>
            <a:ext cx="3581858" cy="3571909"/>
            <a:chOff x="5326359" y="2204864"/>
            <a:chExt cx="3581858" cy="357190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F9138FB-C1B1-4858-BA6F-BDDDDB41862A}"/>
                </a:ext>
              </a:extLst>
            </p:cNvPr>
            <p:cNvGrpSpPr/>
            <p:nvPr/>
          </p:nvGrpSpPr>
          <p:grpSpPr>
            <a:xfrm>
              <a:off x="5326359" y="2204864"/>
              <a:ext cx="3581858" cy="3571909"/>
              <a:chOff x="206400" y="129877"/>
              <a:chExt cx="3581858" cy="3571909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2B332CD1-A746-4572-B45E-F0735B199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400" y="129877"/>
                <a:ext cx="3581858" cy="3571909"/>
              </a:xfrm>
              <a:prstGeom prst="rect">
                <a:avLst/>
              </a:prstGeom>
            </p:spPr>
          </p:pic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432ED331-4308-4D26-92D0-E18DEDED4919}"/>
                  </a:ext>
                </a:extLst>
              </p:cNvPr>
              <p:cNvCxnSpPr/>
              <p:nvPr/>
            </p:nvCxnSpPr>
            <p:spPr bwMode="auto">
              <a:xfrm>
                <a:off x="1979712" y="1916832"/>
                <a:ext cx="864096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26505CCF-C1F1-4691-966B-71AADD11CF73}"/>
                  </a:ext>
                </a:extLst>
              </p:cNvPr>
              <p:cNvCxnSpPr/>
              <p:nvPr/>
            </p:nvCxnSpPr>
            <p:spPr bwMode="auto">
              <a:xfrm flipV="1">
                <a:off x="1979712" y="188640"/>
                <a:ext cx="0" cy="172819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202CC573-E43F-44C5-9A1A-8CF7B37F8EDD}"/>
                      </a:ext>
                    </a:extLst>
                  </p:cNvPr>
                  <p:cNvSpPr txBox="1"/>
                  <p:nvPr/>
                </p:nvSpPr>
                <p:spPr>
                  <a:xfrm>
                    <a:off x="2748587" y="1516843"/>
                    <a:ext cx="954107" cy="7979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>
                      <a:solidFill>
                        <a:srgbClr val="0432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  <a:p>
                    <a:r>
                      <a:rPr lang="zh-CN" altLang="en-US" sz="2000" dirty="0">
                        <a:solidFill>
                          <a:srgbClr val="0432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近日点</a:t>
                    </a:r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202CC573-E43F-44C5-9A1A-8CF7B37F8E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8587" y="1516843"/>
                    <a:ext cx="954107" cy="79797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369" r="-5732" b="-129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C2DF24A-EEEB-4ABD-AD6D-C9C7BBB4BE87}"/>
                      </a:ext>
                    </a:extLst>
                  </p:cNvPr>
                  <p:cNvSpPr txBox="1"/>
                  <p:nvPr/>
                </p:nvSpPr>
                <p:spPr>
                  <a:xfrm>
                    <a:off x="1350182" y="188640"/>
                    <a:ext cx="954107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dirty="0">
                      <a:solidFill>
                        <a:srgbClr val="0432FF"/>
                      </a:solidFill>
                    </a:endParaRPr>
                  </a:p>
                  <a:p>
                    <a:r>
                      <a:rPr lang="zh-CN" altLang="en-US" sz="2000" dirty="0">
                        <a:solidFill>
                          <a:srgbClr val="0432FF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远日点</a:t>
                    </a:r>
                    <a:endParaRPr lang="zh-CN" altLang="en-US" dirty="0">
                      <a:solidFill>
                        <a:srgbClr val="0432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2C2DF24A-EEEB-4ABD-AD6D-C9C7BBB4BE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0182" y="188640"/>
                    <a:ext cx="954107" cy="7694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369" r="-5732" b="-134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7FB83701-1A67-4B13-B22D-673B3123A0B3}"/>
                      </a:ext>
                    </a:extLst>
                  </p:cNvPr>
                  <p:cNvSpPr txBox="1"/>
                  <p:nvPr/>
                </p:nvSpPr>
                <p:spPr>
                  <a:xfrm>
                    <a:off x="1506383" y="1744762"/>
                    <a:ext cx="55444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432FF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7FB83701-1A67-4B13-B22D-673B3123A0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6383" y="1744762"/>
                    <a:ext cx="554446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圆: 空心 3">
              <a:extLst>
                <a:ext uri="{FF2B5EF4-FFF2-40B4-BE49-F238E27FC236}">
                  <a16:creationId xmlns:a16="http://schemas.microsoft.com/office/drawing/2014/main" id="{643F287F-E856-4F61-9427-989DF66FC85D}"/>
                </a:ext>
              </a:extLst>
            </p:cNvPr>
            <p:cNvSpPr/>
            <p:nvPr/>
          </p:nvSpPr>
          <p:spPr bwMode="auto">
            <a:xfrm>
              <a:off x="5418849" y="2295986"/>
              <a:ext cx="3396366" cy="3394800"/>
            </a:xfrm>
            <a:prstGeom prst="donut">
              <a:avLst/>
            </a:prstGeom>
            <a:solidFill>
              <a:srgbClr val="FFFF00">
                <a:alpha val="1607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左大括号 5">
            <a:extLst>
              <a:ext uri="{FF2B5EF4-FFF2-40B4-BE49-F238E27FC236}">
                <a16:creationId xmlns:a16="http://schemas.microsoft.com/office/drawing/2014/main" id="{7EE7E6E4-AC72-411A-BD92-01D483B60C8E}"/>
              </a:ext>
            </a:extLst>
          </p:cNvPr>
          <p:cNvSpPr/>
          <p:nvPr/>
        </p:nvSpPr>
        <p:spPr bwMode="auto">
          <a:xfrm flipH="1">
            <a:off x="4896046" y="53304"/>
            <a:ext cx="345983" cy="6059176"/>
          </a:xfrm>
          <a:prstGeom prst="leftBrace">
            <a:avLst>
              <a:gd name="adj1" fmla="val 295762"/>
              <a:gd name="adj2" fmla="val 50000"/>
            </a:avLst>
          </a:prstGeom>
          <a:noFill/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B6C0DB-7FC3-43FC-A15B-A0B4EB482206}"/>
              </a:ext>
            </a:extLst>
          </p:cNvPr>
          <p:cNvSpPr/>
          <p:nvPr/>
        </p:nvSpPr>
        <p:spPr>
          <a:xfrm>
            <a:off x="1279476" y="132028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有效势能曲线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126EF12-8A23-42B2-B3B9-F7CCBF125A9D}"/>
                  </a:ext>
                </a:extLst>
              </p:cNvPr>
              <p:cNvSpPr/>
              <p:nvPr/>
            </p:nvSpPr>
            <p:spPr>
              <a:xfrm>
                <a:off x="5600544" y="5204295"/>
                <a:ext cx="3426489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有效势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 </a:t>
                </a:r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能量守恒，不解方程即可判断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的行为</a:t>
                </a: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126EF12-8A23-42B2-B3B9-F7CCBF125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544" y="5204295"/>
                <a:ext cx="3426489" cy="707886"/>
              </a:xfrm>
              <a:prstGeom prst="rect">
                <a:avLst/>
              </a:prstGeom>
              <a:blipFill>
                <a:blip r:embed="rId14"/>
                <a:stretch>
                  <a:fillRect l="-1773" t="-5932" b="-1186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358CB1-8EEA-4184-A14F-5B91AF42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064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28">
                <a:extLst>
                  <a:ext uri="{FF2B5EF4-FFF2-40B4-BE49-F238E27FC236}">
                    <a16:creationId xmlns:a16="http://schemas.microsoft.com/office/drawing/2014/main" id="{8553497F-5C39-408E-8B45-4A4692DB4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146794"/>
                <a:ext cx="8928992" cy="5958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：有心力势能为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𝑈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，问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满足何种条件，使得质点可以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有稳定的圆形轨道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？</a:t>
                </a:r>
                <a:endParaRPr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分析：稳定的圆形轨道的必要条件，是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𝑉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𝑟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有极小值</a:t>
                </a:r>
                <a:endParaRPr lang="en-US" altLang="zh-CN" sz="24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𝑐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第二项为单调减，故第一项必为单调增（吸引力）</a:t>
                </a:r>
                <a:endParaRPr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⟹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&gt;0,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&lt;0,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𝛼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𝑐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=0 ⟹  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𝑚𝑐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𝐽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 ⟹  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𝑐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&gt;0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′′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𝑐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&gt;0 ⟹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+2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&gt;0 ⟹  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&gt;−2   </m:t>
                      </m:r>
                    </m:oMath>
                  </m:oMathPara>
                </a14:m>
                <a:endParaRPr lang="en-US" altLang="zh-CN" sz="2000" b="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有稳定圆形轨道的条件：</a:t>
                </a:r>
                <a:endParaRPr lang="en-US" altLang="zh-CN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zh-CN" altLang="en-US" sz="2400" b="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2400" b="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同号（确保为引力） </a:t>
                </a:r>
                <a:r>
                  <a:rPr lang="en-US" altLang="zh-CN" sz="2400" b="0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&gt;−2</m:t>
                    </m:r>
                  </m:oMath>
                </a14:m>
                <a:endParaRPr lang="zh-CN" altLang="en-US" sz="2400" b="0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28">
                <a:extLst>
                  <a:ext uri="{FF2B5EF4-FFF2-40B4-BE49-F238E27FC236}">
                    <a16:creationId xmlns:a16="http://schemas.microsoft.com/office/drawing/2014/main" id="{8553497F-5C39-408E-8B45-4A4692DB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46794"/>
                <a:ext cx="8928992" cy="5958811"/>
              </a:xfrm>
              <a:prstGeom prst="rect">
                <a:avLst/>
              </a:prstGeom>
              <a:blipFill>
                <a:blip r:embed="rId2"/>
                <a:stretch>
                  <a:fillRect l="-1093" r="-546" b="-10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DD65A3-6563-4F5A-A5B7-74349075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032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62B2BD-8872-4900-A26F-340AD8A81478}"/>
              </a:ext>
            </a:extLst>
          </p:cNvPr>
          <p:cNvGrpSpPr/>
          <p:nvPr/>
        </p:nvGrpSpPr>
        <p:grpSpPr>
          <a:xfrm>
            <a:off x="0" y="2178050"/>
            <a:ext cx="4445000" cy="3546475"/>
            <a:chOff x="0" y="2178050"/>
            <a:chExt cx="4445000" cy="3546475"/>
          </a:xfrm>
        </p:grpSpPr>
        <p:pic>
          <p:nvPicPr>
            <p:cNvPr id="3" name="图片 8">
              <a:extLst>
                <a:ext uri="{FF2B5EF4-FFF2-40B4-BE49-F238E27FC236}">
                  <a16:creationId xmlns:a16="http://schemas.microsoft.com/office/drawing/2014/main" id="{9F0D71F7-4649-4E61-A45D-B9189A91A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78050"/>
              <a:ext cx="4445000" cy="311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" name="对象 9">
              <a:extLst>
                <a:ext uri="{FF2B5EF4-FFF2-40B4-BE49-F238E27FC236}">
                  <a16:creationId xmlns:a16="http://schemas.microsoft.com/office/drawing/2014/main" id="{96872425-8627-46E8-91DD-86DEE27F74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9250" y="5318125"/>
            <a:ext cx="1473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70" name="Equation" r:id="rId4" imgW="8483600" imgH="2343150" progId="Equation.DSMT4">
                    <p:embed/>
                  </p:oleObj>
                </mc:Choice>
                <mc:Fallback>
                  <p:oleObj name="Equation" r:id="rId4" imgW="8483600" imgH="2343150" progId="Equation.DSMT4">
                    <p:embed/>
                    <p:pic>
                      <p:nvPicPr>
                        <p:cNvPr id="33801" name="对象 9">
                          <a:extLst>
                            <a:ext uri="{FF2B5EF4-FFF2-40B4-BE49-F238E27FC236}">
                              <a16:creationId xmlns:a16="http://schemas.microsoft.com/office/drawing/2014/main" id="{8CECBD90-C960-A648-96C2-A81BB77F76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250" y="5318125"/>
                          <a:ext cx="1473200" cy="40640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FBDF35C0-13F1-465D-9A78-55C978EB872D}"/>
              </a:ext>
            </a:extLst>
          </p:cNvPr>
          <p:cNvGrpSpPr/>
          <p:nvPr/>
        </p:nvGrpSpPr>
        <p:grpSpPr>
          <a:xfrm>
            <a:off x="4586288" y="2190750"/>
            <a:ext cx="4445000" cy="3533775"/>
            <a:chOff x="4586288" y="2190750"/>
            <a:chExt cx="4445000" cy="3533775"/>
          </a:xfrm>
        </p:grpSpPr>
        <p:pic>
          <p:nvPicPr>
            <p:cNvPr id="6" name="图片 7">
              <a:extLst>
                <a:ext uri="{FF2B5EF4-FFF2-40B4-BE49-F238E27FC236}">
                  <a16:creationId xmlns:a16="http://schemas.microsoft.com/office/drawing/2014/main" id="{04C73AEC-CF21-4DF5-B8E1-0896A289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288" y="2190750"/>
              <a:ext cx="4445000" cy="303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" name="对象 10">
              <a:extLst>
                <a:ext uri="{FF2B5EF4-FFF2-40B4-BE49-F238E27FC236}">
                  <a16:creationId xmlns:a16="http://schemas.microsoft.com/office/drawing/2014/main" id="{EF9B8598-648C-4F68-9D9D-0DA41A582A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72225" y="5318125"/>
            <a:ext cx="1473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71" name="Equation" r:id="rId7" imgW="8483600" imgH="2343150" progId="Equation.DSMT4">
                    <p:embed/>
                  </p:oleObj>
                </mc:Choice>
                <mc:Fallback>
                  <p:oleObj name="Equation" r:id="rId7" imgW="8483600" imgH="2343150" progId="Equation.DSMT4">
                    <p:embed/>
                    <p:pic>
                      <p:nvPicPr>
                        <p:cNvPr id="33802" name="对象 10">
                          <a:extLst>
                            <a:ext uri="{FF2B5EF4-FFF2-40B4-BE49-F238E27FC236}">
                              <a16:creationId xmlns:a16="http://schemas.microsoft.com/office/drawing/2014/main" id="{14E5C1C2-D7EF-5D47-B85C-A64A32D6E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2225" y="5318125"/>
                          <a:ext cx="1473200" cy="40640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38100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文本框 11">
            <a:extLst>
              <a:ext uri="{FF2B5EF4-FFF2-40B4-BE49-F238E27FC236}">
                <a16:creationId xmlns:a16="http://schemas.microsoft.com/office/drawing/2014/main" id="{7C437AA6-BA50-4118-B9F8-0B24F57A5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876925"/>
            <a:ext cx="1416050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存在势阱</a:t>
            </a: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E4AE1B4B-13EF-4997-8DA0-021EFD00C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3425" y="5857875"/>
            <a:ext cx="2646363" cy="4619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部分情况存在势阱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9D8F8FC-8C5B-498C-8CAA-F855106A7D77}"/>
                  </a:ext>
                </a:extLst>
              </p:cNvPr>
              <p:cNvSpPr/>
              <p:nvPr/>
            </p:nvSpPr>
            <p:spPr>
              <a:xfrm>
                <a:off x="3275856" y="58094"/>
                <a:ext cx="2855077" cy="833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𝑉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𝑐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𝛼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9D8F8FC-8C5B-498C-8CAA-F855106A7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8094"/>
                <a:ext cx="2855077" cy="833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232D14-DC6F-4887-A3DB-84DDF2493C6E}"/>
                  </a:ext>
                </a:extLst>
              </p:cNvPr>
              <p:cNvSpPr/>
              <p:nvPr/>
            </p:nvSpPr>
            <p:spPr>
              <a:xfrm>
                <a:off x="1868673" y="1054789"/>
                <a:ext cx="5669442" cy="5732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同号（确保为引力） </a:t>
                </a:r>
                <a:r>
                  <a:rPr lang="en-US" altLang="zh-CN" dirty="0">
                    <a:solidFill>
                      <a:srgbClr val="0432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&gt;−2</m:t>
                    </m:r>
                  </m:oMath>
                </a14:m>
                <a:endParaRPr lang="zh-CN" altLang="en-US" dirty="0">
                  <a:solidFill>
                    <a:srgbClr val="0432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232D14-DC6F-4887-A3DB-84DDF2493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73" y="1054789"/>
                <a:ext cx="5669442" cy="573298"/>
              </a:xfrm>
              <a:prstGeom prst="rect">
                <a:avLst/>
              </a:prstGeom>
              <a:blipFill>
                <a:blip r:embed="rId10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4F8699FD-AEC4-4B9A-9A7E-B680914E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2D68D-3E4D-E140-BABB-1F7B81CFF020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25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2719</Words>
  <Application>Microsoft Office PowerPoint</Application>
  <PresentationFormat>全屏显示(4:3)</PresentationFormat>
  <Paragraphs>285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SimHei</vt:lpstr>
      <vt:lpstr>SimHei</vt:lpstr>
      <vt:lpstr>Arial</vt:lpstr>
      <vt:lpstr>Cambria Math</vt:lpstr>
      <vt:lpstr>Times</vt:lpstr>
      <vt:lpstr>Times New Roman</vt:lpstr>
      <vt:lpstr>默认设计模板</vt:lpstr>
      <vt:lpstr>Equation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宋 玉坤</cp:lastModifiedBy>
  <cp:revision>300</cp:revision>
  <dcterms:created xsi:type="dcterms:W3CDTF">2008-03-11T08:30:54Z</dcterms:created>
  <dcterms:modified xsi:type="dcterms:W3CDTF">2020-03-18T12:35:21Z</dcterms:modified>
</cp:coreProperties>
</file>